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2"/>
  </p:notesMasterIdLst>
  <p:handoutMasterIdLst>
    <p:handoutMasterId r:id="rId23"/>
  </p:handoutMasterIdLst>
  <p:sldIdLst>
    <p:sldId id="256" r:id="rId2"/>
    <p:sldId id="257" r:id="rId3"/>
    <p:sldId id="271" r:id="rId4"/>
    <p:sldId id="272" r:id="rId5"/>
    <p:sldId id="261" r:id="rId6"/>
    <p:sldId id="258" r:id="rId7"/>
    <p:sldId id="266" r:id="rId8"/>
    <p:sldId id="267" r:id="rId9"/>
    <p:sldId id="268" r:id="rId10"/>
    <p:sldId id="269" r:id="rId11"/>
    <p:sldId id="274" r:id="rId12"/>
    <p:sldId id="275" r:id="rId13"/>
    <p:sldId id="276" r:id="rId14"/>
    <p:sldId id="277" r:id="rId15"/>
    <p:sldId id="278" r:id="rId16"/>
    <p:sldId id="279" r:id="rId17"/>
    <p:sldId id="280" r:id="rId18"/>
    <p:sldId id="281" r:id="rId19"/>
    <p:sldId id="282" r:id="rId20"/>
    <p:sldId id="270"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3A21FE-64BF-4072-9F77-9D9AECC38767}">
          <p14:sldIdLst/>
        </p14:section>
        <p14:section name="Untitled Section" id="{52658DD3-570C-4008-B459-00E1ECC1B39E}">
          <p14:sldIdLst>
            <p14:sldId id="256"/>
            <p14:sldId id="257"/>
            <p14:sldId id="271"/>
            <p14:sldId id="272"/>
            <p14:sldId id="261"/>
            <p14:sldId id="258"/>
            <p14:sldId id="266"/>
            <p14:sldId id="267"/>
            <p14:sldId id="268"/>
            <p14:sldId id="269"/>
            <p14:sldId id="274"/>
            <p14:sldId id="275"/>
            <p14:sldId id="276"/>
            <p14:sldId id="277"/>
            <p14:sldId id="278"/>
            <p14:sldId id="279"/>
            <p14:sldId id="280"/>
            <p14:sldId id="281"/>
            <p14:sldId id="282"/>
          </p14:sldIdLst>
        </p14:section>
        <p14:section name="Untitled Section" id="{2E554C1F-A2EE-4C42-9392-437F4F752522}">
          <p14:sldIdLst>
            <p14:sldId id="27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XH2019" initials="B" lastIdx="1" clrIdx="0">
    <p:extLst>
      <p:ext uri="{19B8F6BF-5375-455C-9EA6-DF929625EA0E}">
        <p15:presenceInfo xmlns:p15="http://schemas.microsoft.com/office/powerpoint/2012/main" userId="BHXH201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3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66" cy="466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93" y="1"/>
            <a:ext cx="3038887" cy="466775"/>
          </a:xfrm>
          <a:prstGeom prst="rect">
            <a:avLst/>
          </a:prstGeom>
        </p:spPr>
        <p:txBody>
          <a:bodyPr vert="horz" lIns="91440" tIns="45720" rIns="91440" bIns="45720" rtlCol="0"/>
          <a:lstStyle>
            <a:lvl1pPr algn="r">
              <a:defRPr sz="1200"/>
            </a:lvl1pPr>
          </a:lstStyle>
          <a:p>
            <a:fld id="{593D155A-8E71-4C94-9C07-00EAC794D5A3}" type="datetimeFigureOut">
              <a:rPr lang="en-US" smtClean="0"/>
              <a:t>11/08/2023</a:t>
            </a:fld>
            <a:endParaRPr lang="en-US"/>
          </a:p>
        </p:txBody>
      </p:sp>
      <p:sp>
        <p:nvSpPr>
          <p:cNvPr id="4" name="Footer Placeholder 3"/>
          <p:cNvSpPr>
            <a:spLocks noGrp="1"/>
          </p:cNvSpPr>
          <p:nvPr>
            <p:ph type="ftr" sz="quarter" idx="2"/>
          </p:nvPr>
        </p:nvSpPr>
        <p:spPr>
          <a:xfrm>
            <a:off x="0" y="8829627"/>
            <a:ext cx="3037766" cy="4667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93" y="8829627"/>
            <a:ext cx="3038887" cy="466773"/>
          </a:xfrm>
          <a:prstGeom prst="rect">
            <a:avLst/>
          </a:prstGeom>
        </p:spPr>
        <p:txBody>
          <a:bodyPr vert="horz" lIns="91440" tIns="45720" rIns="91440" bIns="45720" rtlCol="0" anchor="b"/>
          <a:lstStyle>
            <a:lvl1pPr algn="r">
              <a:defRPr sz="1200"/>
            </a:lvl1pPr>
          </a:lstStyle>
          <a:p>
            <a:fld id="{A6EC4A4D-52EF-4AF3-AC22-A8B6413133DC}" type="slidenum">
              <a:rPr lang="en-US" smtClean="0"/>
              <a:t>‹#›</a:t>
            </a:fld>
            <a:endParaRPr lang="en-US"/>
          </a:p>
        </p:txBody>
      </p:sp>
    </p:spTree>
    <p:extLst>
      <p:ext uri="{BB962C8B-B14F-4D97-AF65-F5344CB8AC3E}">
        <p14:creationId xmlns:p14="http://schemas.microsoft.com/office/powerpoint/2010/main" val="1494296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66" cy="466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93" y="1"/>
            <a:ext cx="3038887" cy="466775"/>
          </a:xfrm>
          <a:prstGeom prst="rect">
            <a:avLst/>
          </a:prstGeom>
        </p:spPr>
        <p:txBody>
          <a:bodyPr vert="horz" lIns="91440" tIns="45720" rIns="91440" bIns="45720" rtlCol="0"/>
          <a:lstStyle>
            <a:lvl1pPr algn="r">
              <a:defRPr sz="1200"/>
            </a:lvl1pPr>
          </a:lstStyle>
          <a:p>
            <a:fld id="{46C15477-84A7-48D4-A744-45871D04370D}" type="datetimeFigureOut">
              <a:rPr lang="en-US" smtClean="0"/>
              <a:t>11/08/2023</a:t>
            </a:fld>
            <a:endParaRPr lang="en-US"/>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592" y="4474518"/>
            <a:ext cx="5609217" cy="366037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27"/>
            <a:ext cx="3037766" cy="4667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93" y="8829627"/>
            <a:ext cx="3038887" cy="466773"/>
          </a:xfrm>
          <a:prstGeom prst="rect">
            <a:avLst/>
          </a:prstGeom>
        </p:spPr>
        <p:txBody>
          <a:bodyPr vert="horz" lIns="91440" tIns="45720" rIns="91440" bIns="45720" rtlCol="0" anchor="b"/>
          <a:lstStyle>
            <a:lvl1pPr algn="r">
              <a:defRPr sz="1200"/>
            </a:lvl1pPr>
          </a:lstStyle>
          <a:p>
            <a:fld id="{C3AEDD05-2DB1-426D-9C5C-5C24AC1C7DAD}" type="slidenum">
              <a:rPr lang="en-US" smtClean="0"/>
              <a:t>‹#›</a:t>
            </a:fld>
            <a:endParaRPr lang="en-US"/>
          </a:p>
        </p:txBody>
      </p:sp>
    </p:spTree>
    <p:extLst>
      <p:ext uri="{BB962C8B-B14F-4D97-AF65-F5344CB8AC3E}">
        <p14:creationId xmlns:p14="http://schemas.microsoft.com/office/powerpoint/2010/main" val="58546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EDD05-2DB1-426D-9C5C-5C24AC1C7DAD}" type="slidenum">
              <a:rPr lang="en-US" smtClean="0"/>
              <a:t>1</a:t>
            </a:fld>
            <a:endParaRPr lang="en-US"/>
          </a:p>
        </p:txBody>
      </p:sp>
    </p:spTree>
    <p:extLst>
      <p:ext uri="{BB962C8B-B14F-4D97-AF65-F5344CB8AC3E}">
        <p14:creationId xmlns:p14="http://schemas.microsoft.com/office/powerpoint/2010/main" val="332397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26EACB-C69F-416B-89CC-4A46FD49BA69}" type="datetimeFigureOut">
              <a:rPr lang="en-US" smtClean="0"/>
              <a:t>11/08/2023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222477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6EACB-C69F-416B-89CC-4A46FD49BA69}" type="datetimeFigureOut">
              <a:rPr lang="en-US" smtClean="0"/>
              <a:t>11/08/2023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358638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6EACB-C69F-416B-89CC-4A46FD49BA69}" type="datetimeFigureOut">
              <a:rPr lang="en-US" smtClean="0"/>
              <a:t>11/08/2023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441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6EACB-C69F-416B-89CC-4A46FD49BA69}" type="datetimeFigureOut">
              <a:rPr lang="en-US" smtClean="0"/>
              <a:t>11/08/2023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136396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6EACB-C69F-416B-89CC-4A46FD49BA69}" type="datetimeFigureOut">
              <a:rPr lang="en-US" smtClean="0"/>
              <a:t>11/08/2023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7056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6EACB-C69F-416B-89CC-4A46FD49BA69}" type="datetimeFigureOut">
              <a:rPr lang="en-US" smtClean="0"/>
              <a:t>11/08/2023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2668032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26EACB-C69F-416B-89CC-4A46FD49BA69}" type="datetimeFigureOut">
              <a:rPr lang="en-US" smtClean="0"/>
              <a:t>11/08/2023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392559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26EACB-C69F-416B-89CC-4A46FD49BA69}" type="datetimeFigureOut">
              <a:rPr lang="en-US" smtClean="0"/>
              <a:t>11/08/2023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87152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26EACB-C69F-416B-89CC-4A46FD49BA69}" type="datetimeFigureOut">
              <a:rPr lang="en-US" smtClean="0"/>
              <a:t>11/08/2023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342370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6EACB-C69F-416B-89CC-4A46FD49BA69}" type="datetimeFigureOut">
              <a:rPr lang="en-US" smtClean="0"/>
              <a:t>11/08/2023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286507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26EACB-C69F-416B-89CC-4A46FD49BA69}" type="datetimeFigureOut">
              <a:rPr lang="en-US" smtClean="0"/>
              <a:t>11/08/2023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40693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26EACB-C69F-416B-89CC-4A46FD49BA69}" type="datetimeFigureOut">
              <a:rPr lang="en-US" smtClean="0"/>
              <a:t>11/08/2023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399045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26EACB-C69F-416B-89CC-4A46FD49BA69}" type="datetimeFigureOut">
              <a:rPr lang="en-US" smtClean="0"/>
              <a:t>11/08/2023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05235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6EACB-C69F-416B-89CC-4A46FD49BA69}" type="datetimeFigureOut">
              <a:rPr lang="en-US" smtClean="0"/>
              <a:t>11/08/2023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407987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6EACB-C69F-416B-89CC-4A46FD49BA69}" type="datetimeFigureOut">
              <a:rPr lang="en-US" smtClean="0"/>
              <a:t>11/08/2023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79523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87151-3C6D-4081-9BF2-475D173DDB52}" type="slidenum">
              <a:rPr lang="en-US" smtClean="0"/>
              <a:t>‹#›</a:t>
            </a:fld>
            <a:endParaRPr lang="en-US"/>
          </a:p>
        </p:txBody>
      </p:sp>
      <p:sp>
        <p:nvSpPr>
          <p:cNvPr id="5" name="Date Placeholder 4"/>
          <p:cNvSpPr>
            <a:spLocks noGrp="1"/>
          </p:cNvSpPr>
          <p:nvPr>
            <p:ph type="dt" sz="half" idx="10"/>
          </p:nvPr>
        </p:nvSpPr>
        <p:spPr/>
        <p:txBody>
          <a:bodyPr/>
          <a:lstStyle/>
          <a:p>
            <a:fld id="{6726EACB-C69F-416B-89CC-4A46FD49BA69}" type="datetimeFigureOut">
              <a:rPr lang="en-US" smtClean="0"/>
              <a:t>11/08/2023</a:t>
            </a:fld>
            <a:endParaRPr lang="en-US"/>
          </a:p>
        </p:txBody>
      </p:sp>
    </p:spTree>
    <p:extLst>
      <p:ext uri="{BB962C8B-B14F-4D97-AF65-F5344CB8AC3E}">
        <p14:creationId xmlns:p14="http://schemas.microsoft.com/office/powerpoint/2010/main" val="110824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26EACB-C69F-416B-89CC-4A46FD49BA69}" type="datetimeFigureOut">
              <a:rPr lang="en-US" smtClean="0"/>
              <a:t>11/08/2023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3187151-3C6D-4081-9BF2-475D173DDB52}" type="slidenum">
              <a:rPr lang="en-US" smtClean="0"/>
              <a:t>‹#›</a:t>
            </a:fld>
            <a:endParaRPr lang="en-US"/>
          </a:p>
        </p:txBody>
      </p:sp>
    </p:spTree>
    <p:extLst>
      <p:ext uri="{BB962C8B-B14F-4D97-AF65-F5344CB8AC3E}">
        <p14:creationId xmlns:p14="http://schemas.microsoft.com/office/powerpoint/2010/main" val="22041204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F9FEA5B1-2332-42BA-A242-B2A90AE05F0B}"/>
              </a:ext>
            </a:extLst>
          </p:cNvPr>
          <p:cNvSpPr txBox="1">
            <a:spLocks/>
          </p:cNvSpPr>
          <p:nvPr/>
        </p:nvSpPr>
        <p:spPr>
          <a:xfrm>
            <a:off x="3275881" y="1093343"/>
            <a:ext cx="5458265" cy="6909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ea typeface="+mj-ea"/>
                <a:cs typeface="Times New Roman" panose="02020603050405020304" pitchFamily="18" charset="0"/>
              </a:defRPr>
            </a:lvl1pPr>
          </a:lstStyle>
          <a:p>
            <a:r>
              <a:rPr lang="en-US" sz="1800" dirty="0">
                <a:ln w="1905"/>
                <a:solidFill>
                  <a:srgbClr val="002060"/>
                </a:solidFill>
                <a:effectLst>
                  <a:innerShdw blurRad="69850" dist="43180" dir="5400000">
                    <a:srgbClr val="000000">
                      <a:alpha val="65000"/>
                    </a:srgbClr>
                  </a:innerShdw>
                </a:effectLst>
              </a:rPr>
              <a:t>BẢO HIỂM XÃ HỘI </a:t>
            </a:r>
            <a:r>
              <a:rPr lang="en-US" sz="1800" dirty="0" smtClean="0">
                <a:ln w="1905"/>
                <a:solidFill>
                  <a:srgbClr val="002060"/>
                </a:solidFill>
                <a:effectLst>
                  <a:innerShdw blurRad="69850" dist="43180" dir="5400000">
                    <a:srgbClr val="000000">
                      <a:alpha val="65000"/>
                    </a:srgbClr>
                  </a:innerShdw>
                </a:effectLst>
              </a:rPr>
              <a:t>HUYỆN HÓC MÔN</a:t>
            </a:r>
            <a:endParaRPr lang="en-US" sz="1800" dirty="0">
              <a:ln w="1905"/>
              <a:solidFill>
                <a:srgbClr val="002060"/>
              </a:solidFill>
              <a:effectLst>
                <a:innerShdw blurRad="69850" dist="43180" dir="5400000">
                  <a:srgbClr val="000000">
                    <a:alpha val="65000"/>
                  </a:srgbClr>
                </a:innerShdw>
              </a:effectLst>
            </a:endParaRPr>
          </a:p>
        </p:txBody>
      </p:sp>
      <p:sp>
        <p:nvSpPr>
          <p:cNvPr id="9" name="Title 1">
            <a:extLst>
              <a:ext uri="{FF2B5EF4-FFF2-40B4-BE49-F238E27FC236}">
                <a16:creationId xmlns:a16="http://schemas.microsoft.com/office/drawing/2014/main" xmlns="" id="{81E156F1-CE05-41CD-B117-5B20FD527542}"/>
              </a:ext>
            </a:extLst>
          </p:cNvPr>
          <p:cNvSpPr txBox="1">
            <a:spLocks/>
          </p:cNvSpPr>
          <p:nvPr/>
        </p:nvSpPr>
        <p:spPr>
          <a:xfrm>
            <a:off x="2982351" y="2382335"/>
            <a:ext cx="9209649" cy="1444297"/>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24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ea typeface="+mj-ea"/>
                <a:cs typeface="Times New Roman" panose="02020603050405020304" pitchFamily="18" charset="0"/>
              </a:defRPr>
            </a:lvl1pPr>
          </a:lstStyle>
          <a:p>
            <a:pPr>
              <a:spcBef>
                <a:spcPts val="600"/>
              </a:spcBef>
              <a:spcAft>
                <a:spcPts val="600"/>
              </a:spcAft>
            </a:pPr>
            <a:r>
              <a:rPr lang="en-US" sz="3200" dirty="0">
                <a:ln w="11430"/>
                <a:solidFill>
                  <a:srgbClr val="002060"/>
                </a:solidFill>
              </a:rPr>
              <a:t>HƯỚNG DẪN CÀI </a:t>
            </a:r>
            <a:r>
              <a:rPr lang="en-US" sz="3200" dirty="0" smtClean="0">
                <a:ln w="11430"/>
                <a:solidFill>
                  <a:srgbClr val="002060"/>
                </a:solidFill>
              </a:rPr>
              <a:t>ĐẶT VÀ </a:t>
            </a:r>
            <a:r>
              <a:rPr lang="en-US" sz="3200" dirty="0">
                <a:ln w="11430"/>
                <a:solidFill>
                  <a:srgbClr val="002060"/>
                </a:solidFill>
              </a:rPr>
              <a:t>SỬ </a:t>
            </a:r>
            <a:r>
              <a:rPr lang="en-US" sz="3200" dirty="0" smtClean="0">
                <a:ln w="11430"/>
                <a:solidFill>
                  <a:srgbClr val="002060"/>
                </a:solidFill>
              </a:rPr>
              <a:t>DỤNG</a:t>
            </a:r>
          </a:p>
          <a:p>
            <a:pPr>
              <a:spcBef>
                <a:spcPts val="600"/>
              </a:spcBef>
              <a:spcAft>
                <a:spcPts val="600"/>
              </a:spcAft>
            </a:pPr>
            <a:r>
              <a:rPr lang="en-US" sz="3200" dirty="0" smtClean="0">
                <a:ln w="11430"/>
                <a:solidFill>
                  <a:srgbClr val="002060"/>
                </a:solidFill>
              </a:rPr>
              <a:t> </a:t>
            </a:r>
            <a:r>
              <a:rPr lang="en-US" sz="3200" dirty="0">
                <a:ln w="11430"/>
                <a:solidFill>
                  <a:srgbClr val="002060"/>
                </a:solidFill>
              </a:rPr>
              <a:t>ỨNG DỤNG </a:t>
            </a:r>
            <a:r>
              <a:rPr lang="en-US" sz="3200" dirty="0" smtClean="0">
                <a:ln w="11430"/>
                <a:solidFill>
                  <a:srgbClr val="002060"/>
                </a:solidFill>
              </a:rPr>
              <a:t>VSSID – BẢO HIỂM XÃ HỘI SỐ</a:t>
            </a:r>
            <a:endParaRPr lang="en-US" sz="3200" dirty="0">
              <a:ln w="11430"/>
              <a:solidFill>
                <a:srgbClr val="002060"/>
              </a:solidFill>
            </a:endParaRPr>
          </a:p>
        </p:txBody>
      </p:sp>
      <p:pic>
        <p:nvPicPr>
          <p:cNvPr id="13" name="Picture 12">
            <a:extLst>
              <a:ext uri="{FF2B5EF4-FFF2-40B4-BE49-F238E27FC236}">
                <a16:creationId xmlns:a16="http://schemas.microsoft.com/office/drawing/2014/main" xmlns="" id="{135EB68D-B141-488B-ADDE-097C9892B87F}"/>
              </a:ext>
            </a:extLst>
          </p:cNvPr>
          <p:cNvPicPr>
            <a:picLocks noChangeAspect="1"/>
          </p:cNvPicPr>
          <p:nvPr/>
        </p:nvPicPr>
        <p:blipFill>
          <a:blip r:embed="rId4" cstate="print">
            <a:clrChange>
              <a:clrFrom>
                <a:srgbClr val="D5FFFF"/>
              </a:clrFrom>
              <a:clrTo>
                <a:srgbClr val="D5FFFF">
                  <a:alpha val="0"/>
                </a:srgbClr>
              </a:clrTo>
            </a:clrChange>
            <a:extLst>
              <a:ext uri="{28A0092B-C50C-407E-A947-70E740481C1C}">
                <a14:useLocalDpi xmlns:a14="http://schemas.microsoft.com/office/drawing/2010/main" val="0"/>
              </a:ext>
            </a:extLst>
          </a:blip>
          <a:stretch>
            <a:fillRect/>
          </a:stretch>
        </p:blipFill>
        <p:spPr>
          <a:xfrm rot="20740894">
            <a:off x="898964" y="2017365"/>
            <a:ext cx="2426632" cy="4312731"/>
          </a:xfrm>
          <a:prstGeom prst="rect">
            <a:avLst/>
          </a:prstGeom>
        </p:spPr>
      </p:pic>
      <p:pic>
        <p:nvPicPr>
          <p:cNvPr id="15" name="Picture 14">
            <a:extLst>
              <a:ext uri="{FF2B5EF4-FFF2-40B4-BE49-F238E27FC236}">
                <a16:creationId xmlns:a16="http://schemas.microsoft.com/office/drawing/2014/main" xmlns="" id="{D2649F73-A438-4FA4-9B1D-7CABCC5ACC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014" y="4674049"/>
            <a:ext cx="4035834" cy="1735408"/>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650" y="0"/>
            <a:ext cx="1340728" cy="1346434"/>
          </a:xfrm>
          <a:prstGeom prst="rect">
            <a:avLst/>
          </a:prstGeom>
        </p:spPr>
      </p:pic>
    </p:spTree>
    <p:extLst>
      <p:ext uri="{BB962C8B-B14F-4D97-AF65-F5344CB8AC3E}">
        <p14:creationId xmlns:p14="http://schemas.microsoft.com/office/powerpoint/2010/main" val="433491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8856" y="1450951"/>
            <a:ext cx="5461752" cy="400110"/>
          </a:xfrm>
          <a:prstGeom prst="rect">
            <a:avLst/>
          </a:prstGeom>
        </p:spPr>
        <p:txBody>
          <a:bodyPr wrap="none">
            <a:spAutoFit/>
          </a:bodyPr>
          <a:lstStyle/>
          <a:p>
            <a:r>
              <a:rPr lang="vi-VN" sz="2000" b="1" dirty="0">
                <a:solidFill>
                  <a:srgbClr val="0070C0"/>
                </a:solidFill>
                <a:latin typeface="Times New Roman" panose="02020603050405020304" pitchFamily="18" charset="0"/>
                <a:cs typeface="Times New Roman" panose="02020603050405020304" pitchFamily="18" charset="0"/>
              </a:rPr>
              <a:t>Mật khẩu mới sẽ được gửi đến email đã đăng </a:t>
            </a:r>
            <a:r>
              <a:rPr lang="vi-VN" sz="2000" b="1" dirty="0" smtClean="0">
                <a:solidFill>
                  <a:srgbClr val="0070C0"/>
                </a:solidFill>
                <a:latin typeface="Times New Roman" panose="02020603050405020304" pitchFamily="18" charset="0"/>
                <a:cs typeface="Times New Roman" panose="02020603050405020304" pitchFamily="18" charset="0"/>
              </a:rPr>
              <a:t>ký</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E240423C-6D78-40D6-806B-9CC6DA44C1C5}"/>
              </a:ext>
            </a:extLst>
          </p:cNvPr>
          <p:cNvSpPr txBox="1"/>
          <p:nvPr/>
        </p:nvSpPr>
        <p:spPr>
          <a:xfrm>
            <a:off x="7791717" y="5174490"/>
            <a:ext cx="3948776"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Hoàn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thành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xong</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việc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cài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đặt</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6783235" y="5174490"/>
            <a:ext cx="886133" cy="400110"/>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639" y="2069809"/>
            <a:ext cx="5337247" cy="4437711"/>
          </a:xfrm>
          <a:prstGeom prst="rect">
            <a:avLst/>
          </a:prstGeom>
          <a:ln>
            <a:solidFill>
              <a:srgbClr val="002060"/>
            </a:solidFill>
          </a:ln>
        </p:spPr>
      </p:pic>
      <p:sp>
        <p:nvSpPr>
          <p:cNvPr id="6" name="Shape 93">
            <a:extLst>
              <a:ext uri="{FF2B5EF4-FFF2-40B4-BE49-F238E27FC236}">
                <a16:creationId xmlns:a16="http://schemas.microsoft.com/office/drawing/2014/main" xmlns=""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a:solidFill>
                  <a:srgbClr val="002060"/>
                </a:solidFill>
                <a:latin typeface="Times New Roman" panose="02020603050405020304" pitchFamily="18" charset="0"/>
                <a:cs typeface="Times New Roman" panose="02020603050405020304" pitchFamily="18" charset="0"/>
              </a:rPr>
              <a:t>HƯỚNG DẪN </a:t>
            </a:r>
            <a:r>
              <a:rPr lang="pt-BR" sz="2500" b="1" dirty="0" smtClean="0">
                <a:solidFill>
                  <a:srgbClr val="002060"/>
                </a:solidFill>
                <a:latin typeface="Times New Roman" panose="02020603050405020304" pitchFamily="18" charset="0"/>
                <a:cs typeface="Times New Roman" panose="02020603050405020304" pitchFamily="18" charset="0"/>
              </a:rPr>
              <a:t>CÀI ĐẶT VÀ </a:t>
            </a:r>
            <a:r>
              <a:rPr lang="pt-BR" sz="2500" b="1" dirty="0">
                <a:solidFill>
                  <a:srgbClr val="002060"/>
                </a:solidFill>
                <a:latin typeface="Times New Roman" panose="02020603050405020304" pitchFamily="18" charset="0"/>
                <a:cs typeface="Times New Roman" panose="02020603050405020304" pitchFamily="18" charset="0"/>
              </a:rPr>
              <a:t>SỬ DỤNG </a:t>
            </a:r>
            <a:r>
              <a:rPr lang="pt-BR" sz="2500" b="1" dirty="0" smtClean="0">
                <a:solidFill>
                  <a:srgbClr val="002060"/>
                </a:solidFill>
                <a:latin typeface="Times New Roman" panose="02020603050405020304" pitchFamily="18" charset="0"/>
                <a:cs typeface="Times New Roman" panose="02020603050405020304" pitchFamily="18" charset="0"/>
              </a:rPr>
              <a:t>ỨNG DỤNG VssID</a:t>
            </a:r>
            <a:endParaRPr lang="pt-BR" sz="25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684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56" y="906244"/>
            <a:ext cx="3171825" cy="594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3301381" y="243959"/>
            <a:ext cx="5789277" cy="769441"/>
          </a:xfrm>
          <a:prstGeom prst="rect">
            <a:avLst/>
          </a:prstGeom>
        </p:spPr>
        <p:txBody>
          <a:bodyPr wrap="none">
            <a:spAutoFit/>
          </a:bodyPr>
          <a:lstStyle/>
          <a:p>
            <a:pPr algn="just"/>
            <a:r>
              <a:rPr lang="pt-BR" sz="2200" b="1" dirty="0">
                <a:solidFill>
                  <a:srgbClr val="002060"/>
                </a:solidFill>
                <a:latin typeface="Times New Roman" panose="02020603050405020304" pitchFamily="18" charset="0"/>
                <a:cs typeface="Times New Roman" panose="02020603050405020304" pitchFamily="18" charset="0"/>
              </a:rPr>
              <a:t>HƯỚNG DẪN </a:t>
            </a:r>
            <a:r>
              <a:rPr lang="pt-BR" sz="2200" b="1" dirty="0" smtClean="0">
                <a:solidFill>
                  <a:srgbClr val="002060"/>
                </a:solidFill>
                <a:latin typeface="Times New Roman" panose="02020603050405020304" pitchFamily="18" charset="0"/>
                <a:cs typeface="Times New Roman" panose="02020603050405020304" pitchFamily="18" charset="0"/>
              </a:rPr>
              <a:t>CÁCH LẤY LẠI MẬT KHẨU </a:t>
            </a:r>
          </a:p>
          <a:p>
            <a:pPr algn="ctr"/>
            <a:r>
              <a:rPr lang="pt-BR" sz="2200" b="1" dirty="0" smtClean="0">
                <a:solidFill>
                  <a:srgbClr val="002060"/>
                </a:solidFill>
                <a:latin typeface="Times New Roman" panose="02020603050405020304" pitchFamily="18" charset="0"/>
                <a:cs typeface="Times New Roman" panose="02020603050405020304" pitchFamily="18" charset="0"/>
              </a:rPr>
              <a:t>GIAO DỊCH ĐIỆN TỬ </a:t>
            </a:r>
            <a:endParaRPr lang="pt-BR" sz="22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71563" y="1901041"/>
            <a:ext cx="10001250" cy="2831544"/>
          </a:xfrm>
          <a:prstGeom prst="rect">
            <a:avLst/>
          </a:prstGeom>
        </p:spPr>
        <p:txBody>
          <a:bodyPr wrap="square">
            <a:spAutoFit/>
          </a:bodyPr>
          <a:lstStyle/>
          <a:p>
            <a:pPr algn="just"/>
            <a:r>
              <a:rPr lang="en-US" sz="2400" dirty="0" smtClean="0">
                <a:solidFill>
                  <a:srgbClr val="002060"/>
                </a:solidFill>
                <a:latin typeface="Times New Roman" panose="02020603050405020304" pitchFamily="18" charset="0"/>
                <a:cs typeface="Times New Roman" panose="02020603050405020304" pitchFamily="18" charset="0"/>
              </a:rPr>
              <a:t>	</a:t>
            </a:r>
            <a:r>
              <a:rPr lang="en-US" sz="2200" dirty="0" smtClean="0">
                <a:solidFill>
                  <a:srgbClr val="002060"/>
                </a:solidFill>
                <a:latin typeface="Times New Roman" panose="02020603050405020304" pitchFamily="18" charset="0"/>
                <a:cs typeface="Times New Roman" panose="02020603050405020304" pitchFamily="18" charset="0"/>
              </a:rPr>
              <a:t>* </a:t>
            </a:r>
            <a:r>
              <a:rPr lang="vi-VN" sz="2200" dirty="0" smtClean="0">
                <a:solidFill>
                  <a:srgbClr val="002060"/>
                </a:solidFill>
                <a:latin typeface="Times New Roman" panose="02020603050405020304" pitchFamily="18" charset="0"/>
                <a:cs typeface="Times New Roman" panose="02020603050405020304" pitchFamily="18" charset="0"/>
              </a:rPr>
              <a:t>Nhằm </a:t>
            </a:r>
            <a:r>
              <a:rPr lang="vi-VN" sz="2200" dirty="0">
                <a:solidFill>
                  <a:srgbClr val="002060"/>
                </a:solidFill>
                <a:latin typeface="Times New Roman" panose="02020603050405020304" pitchFamily="18" charset="0"/>
                <a:cs typeface="Times New Roman" panose="02020603050405020304" pitchFamily="18" charset="0"/>
              </a:rPr>
              <a:t>hỗ trợ tốt hơn cho người sử dụng ứng dụng “VssID - Bảo hiểm xã hội số” (VssID) và các dịch vụ công của Ngành, BHXH Việt Nam đã điều chỉnh chức năng “Quên mật khẩu” trên Cổng Dịch vụ công của BHXH Việt Nam và ứng dụng VssID. Theo đó, người sử dụng có thể lấy lại mật khẩu qua email trong trường hợp quên mật khẩu.</a:t>
            </a:r>
          </a:p>
          <a:p>
            <a:pPr algn="just"/>
            <a:r>
              <a:rPr lang="vi-VN" sz="2200" dirty="0">
                <a:solidFill>
                  <a:srgbClr val="002060"/>
                </a:solidFill>
                <a:latin typeface="Times New Roman" panose="02020603050405020304" pitchFamily="18" charset="0"/>
                <a:cs typeface="Times New Roman" panose="02020603050405020304" pitchFamily="18" charset="0"/>
              </a:rPr>
              <a:t>          </a:t>
            </a:r>
            <a:r>
              <a:rPr lang="en-US" sz="2200" dirty="0" smtClean="0">
                <a:solidFill>
                  <a:srgbClr val="002060"/>
                </a:solidFill>
                <a:latin typeface="Times New Roman" panose="02020603050405020304" pitchFamily="18" charset="0"/>
                <a:cs typeface="Times New Roman" panose="02020603050405020304" pitchFamily="18" charset="0"/>
              </a:rPr>
              <a:t>* </a:t>
            </a:r>
            <a:r>
              <a:rPr lang="vi-VN" sz="2200" dirty="0" smtClean="0">
                <a:solidFill>
                  <a:srgbClr val="002060"/>
                </a:solidFill>
                <a:latin typeface="Times New Roman" panose="02020603050405020304" pitchFamily="18" charset="0"/>
                <a:cs typeface="Times New Roman" panose="02020603050405020304" pitchFamily="18" charset="0"/>
              </a:rPr>
              <a:t>Như </a:t>
            </a:r>
            <a:r>
              <a:rPr lang="vi-VN" sz="2200" dirty="0">
                <a:solidFill>
                  <a:srgbClr val="002060"/>
                </a:solidFill>
                <a:latin typeface="Times New Roman" panose="02020603050405020304" pitchFamily="18" charset="0"/>
                <a:cs typeface="Times New Roman" panose="02020603050405020304" pitchFamily="18" charset="0"/>
              </a:rPr>
              <a:t>vậy, đối với chức năng “Quên mật khẩu” trên ứng dụng VssID và Cổng Dịch vụ công của BHXH Việt Nam, </a:t>
            </a:r>
            <a:r>
              <a:rPr lang="vi-VN" sz="2200" dirty="0" smtClean="0">
                <a:solidFill>
                  <a:srgbClr val="002060"/>
                </a:solidFill>
                <a:latin typeface="Times New Roman" panose="02020603050405020304" pitchFamily="18" charset="0"/>
                <a:cs typeface="Times New Roman" panose="02020603050405020304" pitchFamily="18" charset="0"/>
              </a:rPr>
              <a:t>từ </a:t>
            </a:r>
            <a:r>
              <a:rPr lang="vi-VN" sz="2200" dirty="0">
                <a:solidFill>
                  <a:srgbClr val="002060"/>
                </a:solidFill>
                <a:latin typeface="Times New Roman" panose="02020603050405020304" pitchFamily="18" charset="0"/>
                <a:cs typeface="Times New Roman" panose="02020603050405020304" pitchFamily="18" charset="0"/>
              </a:rPr>
              <a:t>ngày </a:t>
            </a:r>
            <a:r>
              <a:rPr lang="vi-VN" sz="2200" dirty="0" smtClean="0">
                <a:solidFill>
                  <a:srgbClr val="002060"/>
                </a:solidFill>
                <a:latin typeface="Times New Roman" panose="02020603050405020304" pitchFamily="18" charset="0"/>
                <a:cs typeface="Times New Roman" panose="02020603050405020304" pitchFamily="18" charset="0"/>
              </a:rPr>
              <a:t>10/11</a:t>
            </a:r>
            <a:r>
              <a:rPr lang="en-US" sz="2200" dirty="0" smtClean="0">
                <a:solidFill>
                  <a:srgbClr val="002060"/>
                </a:solidFill>
                <a:latin typeface="Times New Roman" panose="02020603050405020304" pitchFamily="18" charset="0"/>
                <a:cs typeface="Times New Roman" panose="02020603050405020304" pitchFamily="18" charset="0"/>
              </a:rPr>
              <a:t>/2021</a:t>
            </a:r>
            <a:r>
              <a:rPr lang="vi-VN" sz="2200" dirty="0" smtClean="0">
                <a:solidFill>
                  <a:srgbClr val="002060"/>
                </a:solidFill>
                <a:latin typeface="Times New Roman" panose="02020603050405020304" pitchFamily="18" charset="0"/>
                <a:cs typeface="Times New Roman" panose="02020603050405020304" pitchFamily="18" charset="0"/>
              </a:rPr>
              <a:t>, </a:t>
            </a:r>
            <a:r>
              <a:rPr lang="vi-VN" sz="2200" dirty="0">
                <a:solidFill>
                  <a:srgbClr val="002060"/>
                </a:solidFill>
                <a:latin typeface="Times New Roman" panose="02020603050405020304" pitchFamily="18" charset="0"/>
                <a:cs typeface="Times New Roman" panose="02020603050405020304" pitchFamily="18" charset="0"/>
              </a:rPr>
              <a:t>BHXH Việt Nam </a:t>
            </a:r>
            <a:r>
              <a:rPr lang="vi-VN" sz="2200" dirty="0" smtClean="0">
                <a:solidFill>
                  <a:srgbClr val="002060"/>
                </a:solidFill>
                <a:latin typeface="Times New Roman" panose="02020603050405020304" pitchFamily="18" charset="0"/>
                <a:cs typeface="Times New Roman" panose="02020603050405020304" pitchFamily="18" charset="0"/>
              </a:rPr>
              <a:t>cung </a:t>
            </a:r>
            <a:r>
              <a:rPr lang="vi-VN" sz="2200" dirty="0">
                <a:solidFill>
                  <a:srgbClr val="002060"/>
                </a:solidFill>
                <a:latin typeface="Times New Roman" panose="02020603050405020304" pitchFamily="18" charset="0"/>
                <a:cs typeface="Times New Roman" panose="02020603050405020304" pitchFamily="18" charset="0"/>
              </a:rPr>
              <a:t>cấp </a:t>
            </a:r>
            <a:r>
              <a:rPr lang="vi-VN" sz="2200" dirty="0" smtClean="0">
                <a:solidFill>
                  <a:srgbClr val="002060"/>
                </a:solidFill>
                <a:latin typeface="Times New Roman" panose="02020603050405020304" pitchFamily="18" charset="0"/>
                <a:cs typeface="Times New Roman" panose="02020603050405020304" pitchFamily="18" charset="0"/>
              </a:rPr>
              <a:t>tính </a:t>
            </a:r>
            <a:r>
              <a:rPr lang="vi-VN" sz="2200" dirty="0">
                <a:solidFill>
                  <a:srgbClr val="002060"/>
                </a:solidFill>
                <a:latin typeface="Times New Roman" panose="02020603050405020304" pitchFamily="18" charset="0"/>
                <a:cs typeface="Times New Roman" panose="02020603050405020304" pitchFamily="18" charset="0"/>
              </a:rPr>
              <a:t>năng </a:t>
            </a:r>
            <a:r>
              <a:rPr lang="vi-VN" sz="2200" b="1" dirty="0">
                <a:solidFill>
                  <a:srgbClr val="002060"/>
                </a:solidFill>
                <a:latin typeface="Times New Roman" panose="02020603050405020304" pitchFamily="18" charset="0"/>
                <a:cs typeface="Times New Roman" panose="02020603050405020304" pitchFamily="18" charset="0"/>
              </a:rPr>
              <a:t>lấy lại mật khẩu miễn phí qua email</a:t>
            </a:r>
            <a:r>
              <a:rPr lang="vi-VN" sz="2200" dirty="0">
                <a:solidFill>
                  <a:srgbClr val="002060"/>
                </a:solidFill>
                <a:latin typeface="Times New Roman" panose="02020603050405020304" pitchFamily="18" charset="0"/>
                <a:cs typeface="Times New Roman" panose="02020603050405020304" pitchFamily="18" charset="0"/>
              </a:rPr>
              <a:t> của người dùng, cụ thể như sau:</a:t>
            </a:r>
            <a:endParaRPr lang="vi-VN" sz="2200" b="0" i="0" dirty="0">
              <a:solidFill>
                <a:srgbClr val="00206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1195394" y="5622727"/>
            <a:ext cx="10001249" cy="1215717"/>
          </a:xfrm>
          <a:prstGeom prst="rect">
            <a:avLst/>
          </a:prstGeom>
        </p:spPr>
        <p:txBody>
          <a:bodyPr wrap="square">
            <a:spAutoFit/>
          </a:bodyPr>
          <a:lstStyle/>
          <a:p>
            <a:pPr indent="450215" algn="just">
              <a:spcBef>
                <a:spcPts val="600"/>
              </a:spcBef>
              <a:spcAft>
                <a:spcPts val="600"/>
              </a:spcAft>
            </a:pPr>
            <a:r>
              <a:rPr lang="vi-VN" sz="1500" b="1" dirty="0">
                <a:solidFill>
                  <a:srgbClr val="FF0000"/>
                </a:solidFill>
                <a:latin typeface="Times New Roman" panose="02020603050405020304" pitchFamily="18" charset="0"/>
                <a:ea typeface="Times New Roman" panose="02020603050405020304" pitchFamily="18" charset="0"/>
              </a:rPr>
              <a:t>Trường hợp cá nhân chưa có thông tin email khi đăng ký giao dịch điện tử, có thể bổ sung thông tin email cá nhân để nhận thông báo, </a:t>
            </a:r>
            <a:r>
              <a:rPr lang="en-US" sz="1500" b="1" dirty="0" err="1">
                <a:solidFill>
                  <a:srgbClr val="FF0000"/>
                </a:solidFill>
                <a:latin typeface="Times New Roman" panose="02020603050405020304" pitchFamily="18" charset="0"/>
                <a:ea typeface="Times New Roman" panose="02020603050405020304" pitchFamily="18" charset="0"/>
              </a:rPr>
              <a:t>mã</a:t>
            </a:r>
            <a:r>
              <a:rPr lang="en-US" sz="1500" b="1" dirty="0">
                <a:solidFill>
                  <a:srgbClr val="FF0000"/>
                </a:solidFill>
                <a:latin typeface="Times New Roman" panose="02020603050405020304" pitchFamily="18" charset="0"/>
                <a:ea typeface="Times New Roman" panose="02020603050405020304" pitchFamily="18" charset="0"/>
              </a:rPr>
              <a:t> </a:t>
            </a:r>
            <a:r>
              <a:rPr lang="en-US" sz="1500" b="1" dirty="0" err="1">
                <a:solidFill>
                  <a:srgbClr val="FF0000"/>
                </a:solidFill>
                <a:latin typeface="Times New Roman" panose="02020603050405020304" pitchFamily="18" charset="0"/>
                <a:ea typeface="Times New Roman" panose="02020603050405020304" pitchFamily="18" charset="0"/>
              </a:rPr>
              <a:t>xác</a:t>
            </a:r>
            <a:r>
              <a:rPr lang="en-US" sz="1500" b="1" dirty="0">
                <a:solidFill>
                  <a:srgbClr val="FF0000"/>
                </a:solidFill>
                <a:latin typeface="Times New Roman" panose="02020603050405020304" pitchFamily="18" charset="0"/>
                <a:ea typeface="Times New Roman" panose="02020603050405020304" pitchFamily="18" charset="0"/>
              </a:rPr>
              <a:t> </a:t>
            </a:r>
            <a:r>
              <a:rPr lang="en-US" sz="1500" b="1" dirty="0" err="1">
                <a:solidFill>
                  <a:srgbClr val="FF0000"/>
                </a:solidFill>
                <a:latin typeface="Times New Roman" panose="02020603050405020304" pitchFamily="18" charset="0"/>
                <a:ea typeface="Times New Roman" panose="02020603050405020304" pitchFamily="18" charset="0"/>
              </a:rPr>
              <a:t>thực</a:t>
            </a:r>
            <a:r>
              <a:rPr lang="en-US" sz="1500" b="1" dirty="0">
                <a:solidFill>
                  <a:srgbClr val="FF0000"/>
                </a:solidFill>
                <a:latin typeface="Times New Roman" panose="02020603050405020304" pitchFamily="18" charset="0"/>
                <a:ea typeface="Times New Roman" panose="02020603050405020304" pitchFamily="18" charset="0"/>
              </a:rPr>
              <a:t> (</a:t>
            </a:r>
            <a:r>
              <a:rPr lang="vi-VN" sz="1500" b="1" dirty="0">
                <a:solidFill>
                  <a:srgbClr val="FF0000"/>
                </a:solidFill>
                <a:latin typeface="Times New Roman" panose="02020603050405020304" pitchFamily="18" charset="0"/>
                <a:ea typeface="Times New Roman" panose="02020603050405020304" pitchFamily="18" charset="0"/>
              </a:rPr>
              <a:t>OTP</a:t>
            </a:r>
            <a:r>
              <a:rPr lang="en-US" sz="1500" b="1" dirty="0">
                <a:solidFill>
                  <a:srgbClr val="FF0000"/>
                </a:solidFill>
                <a:latin typeface="Times New Roman" panose="02020603050405020304" pitchFamily="18" charset="0"/>
                <a:ea typeface="Times New Roman" panose="02020603050405020304" pitchFamily="18" charset="0"/>
              </a:rPr>
              <a:t>)</a:t>
            </a:r>
            <a:r>
              <a:rPr lang="vi-VN" sz="1500" b="1" dirty="0">
                <a:solidFill>
                  <a:srgbClr val="FF0000"/>
                </a:solidFill>
                <a:latin typeface="Times New Roman" panose="02020603050405020304" pitchFamily="18" charset="0"/>
                <a:ea typeface="Times New Roman" panose="02020603050405020304" pitchFamily="18" charset="0"/>
              </a:rPr>
              <a:t> khi thực hiện các giao dịch với cơ quan BHXH tại chức năng </a:t>
            </a:r>
            <a:r>
              <a:rPr lang="vi-VN" sz="1500" b="1" i="1" dirty="0">
                <a:solidFill>
                  <a:srgbClr val="FF0000"/>
                </a:solidFill>
                <a:latin typeface="Times New Roman" panose="02020603050405020304" pitchFamily="18" charset="0"/>
                <a:ea typeface="Times New Roman" panose="02020603050405020304" pitchFamily="18" charset="0"/>
              </a:rPr>
              <a:t>“Thông tin tài khoản</a:t>
            </a:r>
            <a:r>
              <a:rPr lang="en-US" sz="1500" b="1" i="1" dirty="0">
                <a:solidFill>
                  <a:srgbClr val="FF0000"/>
                </a:solidFill>
                <a:latin typeface="Times New Roman" panose="02020603050405020304" pitchFamily="18" charset="0"/>
                <a:ea typeface="Times New Roman" panose="02020603050405020304" pitchFamily="18" charset="0"/>
              </a:rPr>
              <a:t>”</a:t>
            </a:r>
            <a:r>
              <a:rPr lang="vi-VN" sz="1500" b="1" dirty="0">
                <a:solidFill>
                  <a:srgbClr val="FF0000"/>
                </a:solidFill>
                <a:latin typeface="Times New Roman" panose="02020603050405020304" pitchFamily="18" charset="0"/>
                <a:ea typeface="Times New Roman" panose="02020603050405020304" pitchFamily="18" charset="0"/>
              </a:rPr>
              <a:t> trên Cổng Dịch vụ công của BHXH Việt Nam.</a:t>
            </a:r>
            <a:r>
              <a:rPr lang="en-US" sz="1500" b="1" dirty="0">
                <a:solidFill>
                  <a:srgbClr val="FF0000"/>
                </a:solidFill>
                <a:latin typeface="Times New Roman" panose="02020603050405020304" pitchFamily="18" charset="0"/>
                <a:ea typeface="Times New Roman" panose="02020603050405020304" pitchFamily="18" charset="0"/>
              </a:rPr>
              <a:t>/.</a:t>
            </a:r>
          </a:p>
          <a:p>
            <a:pPr>
              <a:spcBef>
                <a:spcPts val="600"/>
              </a:spcBef>
              <a:spcAft>
                <a:spcPts val="600"/>
              </a:spcAft>
            </a:pPr>
            <a:r>
              <a:rPr lang="vi-VN" b="1" dirty="0">
                <a:solidFill>
                  <a:srgbClr val="FF0000"/>
                </a:solidFill>
                <a:latin typeface="Times New Roman" panose="02020603050405020304" pitchFamily="18" charset="0"/>
                <a:ea typeface="Times New Roman" panose="02020603050405020304" pitchFamily="18" charset="0"/>
              </a:rPr>
              <a:t> </a:t>
            </a:r>
            <a:endParaRPr lang="en-US" sz="14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0249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t="3860" b="36962"/>
          <a:stretch/>
        </p:blipFill>
        <p:spPr bwMode="auto">
          <a:xfrm>
            <a:off x="995363" y="1157286"/>
            <a:ext cx="2476184" cy="2624139"/>
          </a:xfrm>
          <a:prstGeom prst="rect">
            <a:avLst/>
          </a:prstGeom>
          <a:ln w="28575">
            <a:solidFill>
              <a:srgbClr val="002060"/>
            </a:solidFill>
          </a:ln>
          <a:extLst>
            <a:ext uri="{53640926-AAD7-44D8-BBD7-CCE9431645EC}">
              <a14:shadowObscured xmlns:a14="http://schemas.microsoft.com/office/drawing/2010/main"/>
            </a:ext>
          </a:extLst>
        </p:spPr>
      </p:pic>
      <p:pic>
        <p:nvPicPr>
          <p:cNvPr id="3" name="Picture 2"/>
          <p:cNvPicPr/>
          <p:nvPr/>
        </p:nvPicPr>
        <p:blipFill rotWithShape="1">
          <a:blip r:embed="rId3" cstate="print">
            <a:extLst>
              <a:ext uri="{28A0092B-C50C-407E-A947-70E740481C1C}">
                <a14:useLocalDpi xmlns:a14="http://schemas.microsoft.com/office/drawing/2010/main" val="0"/>
              </a:ext>
            </a:extLst>
          </a:blip>
          <a:srcRect t="12632" b="44918"/>
          <a:stretch/>
        </p:blipFill>
        <p:spPr bwMode="auto">
          <a:xfrm>
            <a:off x="7800816" y="3352800"/>
            <a:ext cx="2657794" cy="3186112"/>
          </a:xfrm>
          <a:prstGeom prst="rect">
            <a:avLst/>
          </a:prstGeom>
          <a:ln w="28575">
            <a:solidFill>
              <a:srgbClr val="002060"/>
            </a:solidFill>
          </a:ln>
          <a:extLst>
            <a:ext uri="{53640926-AAD7-44D8-BBD7-CCE9431645EC}">
              <a14:shadowObscured xmlns:a14="http://schemas.microsoft.com/office/drawing/2010/main"/>
            </a:ext>
          </a:extLst>
        </p:spPr>
      </p:pic>
      <p:sp>
        <p:nvSpPr>
          <p:cNvPr id="7" name="Rectangle 6"/>
          <p:cNvSpPr/>
          <p:nvPr/>
        </p:nvSpPr>
        <p:spPr>
          <a:xfrm>
            <a:off x="995363" y="4945856"/>
            <a:ext cx="6534150" cy="707886"/>
          </a:xfrm>
          <a:prstGeom prst="rect">
            <a:avLst/>
          </a:prstGeom>
        </p:spPr>
        <p:txBody>
          <a:bodyPr wrap="square">
            <a:spAutoFit/>
          </a:bodyPr>
          <a:lstStyle/>
          <a:p>
            <a:pPr indent="457200" algn="just">
              <a:spcBef>
                <a:spcPts val="600"/>
              </a:spcBef>
              <a:spcAft>
                <a:spcPts val="600"/>
              </a:spcAft>
            </a:pPr>
            <a:r>
              <a:rPr lang="vi-VN" sz="2000" b="1" dirty="0">
                <a:solidFill>
                  <a:srgbClr val="FF0000"/>
                </a:solidFill>
                <a:latin typeface="Times New Roman" panose="02020603050405020304" pitchFamily="18" charset="0"/>
                <a:ea typeface="Times New Roman" panose="02020603050405020304" pitchFamily="18" charset="0"/>
              </a:rPr>
              <a:t>Bước 2: Nhập địa chỉ email đã đăng ký để nhận mã xác thực (OTP)</a:t>
            </a:r>
            <a:r>
              <a:rPr lang="en-US" sz="2000" b="1" dirty="0">
                <a:solidFill>
                  <a:srgbClr val="FF0000"/>
                </a:solidFill>
                <a:latin typeface="Times New Roman" panose="02020603050405020304" pitchFamily="18" charset="0"/>
                <a:ea typeface="Times New Roman" panose="02020603050405020304" pitchFamily="18" charset="0"/>
              </a:rPr>
              <a:t>.</a:t>
            </a:r>
            <a:endParaRPr lang="en-US" sz="2000" b="1" dirty="0">
              <a:solidFill>
                <a:srgbClr val="FF0000"/>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3033713" y="191185"/>
            <a:ext cx="6096000" cy="707886"/>
          </a:xfrm>
          <a:prstGeom prst="rect">
            <a:avLst/>
          </a:prstGeom>
        </p:spPr>
        <p:txBody>
          <a:bodyPr>
            <a:spAutoFit/>
          </a:bodyPr>
          <a:lstStyle/>
          <a:p>
            <a:pPr algn="just"/>
            <a:r>
              <a:rPr lang="pt-BR" sz="2000" b="1" dirty="0">
                <a:solidFill>
                  <a:srgbClr val="002060"/>
                </a:solidFill>
                <a:latin typeface="Times New Roman" panose="02020603050405020304" pitchFamily="18" charset="0"/>
                <a:cs typeface="Times New Roman" panose="02020603050405020304" pitchFamily="18" charset="0"/>
              </a:rPr>
              <a:t>HƯỚNG DẪN CÁCH LẤY LẠI MẬT KHẨU </a:t>
            </a:r>
          </a:p>
          <a:p>
            <a:pPr algn="ctr"/>
            <a:r>
              <a:rPr lang="pt-BR" sz="2000" b="1" dirty="0">
                <a:solidFill>
                  <a:srgbClr val="002060"/>
                </a:solidFill>
                <a:latin typeface="Times New Roman" panose="02020603050405020304" pitchFamily="18" charset="0"/>
                <a:cs typeface="Times New Roman" panose="02020603050405020304" pitchFamily="18" charset="0"/>
              </a:rPr>
              <a:t>GIAO DỊCH ĐIỆN TỬ </a:t>
            </a:r>
          </a:p>
        </p:txBody>
      </p:sp>
      <p:sp>
        <p:nvSpPr>
          <p:cNvPr id="9" name="Rectangle 8"/>
          <p:cNvSpPr/>
          <p:nvPr/>
        </p:nvSpPr>
        <p:spPr>
          <a:xfrm>
            <a:off x="3738243" y="1860634"/>
            <a:ext cx="7524750" cy="707886"/>
          </a:xfrm>
          <a:prstGeom prst="rect">
            <a:avLst/>
          </a:prstGeom>
        </p:spPr>
        <p:txBody>
          <a:bodyPr wrap="square">
            <a:spAutoFit/>
          </a:bodyPr>
          <a:lstStyle/>
          <a:p>
            <a:pPr indent="450215" algn="just">
              <a:spcBef>
                <a:spcPts val="600"/>
              </a:spcBef>
              <a:spcAft>
                <a:spcPts val="600"/>
              </a:spcAft>
            </a:pPr>
            <a:r>
              <a:rPr lang="vi-VN" sz="2000" b="1" dirty="0">
                <a:solidFill>
                  <a:srgbClr val="FF0000"/>
                </a:solidFill>
                <a:latin typeface="Times New Roman" panose="02020603050405020304" pitchFamily="18" charset="0"/>
                <a:ea typeface="Times New Roman" panose="02020603050405020304" pitchFamily="18" charset="0"/>
              </a:rPr>
              <a:t>Bước 1: Mở ứng dụng VssID, nhập mã số BHXH vào ô "Mã số BHXH". Chọn "Quên mật khẩu"</a:t>
            </a:r>
            <a:r>
              <a:rPr lang="en-US" sz="2000" b="1" dirty="0">
                <a:solidFill>
                  <a:srgbClr val="FF0000"/>
                </a:solidFill>
                <a:latin typeface="Times New Roman" panose="02020603050405020304" pitchFamily="18" charset="0"/>
                <a:ea typeface="Times New Roman" panose="02020603050405020304" pitchFamily="18" charset="0"/>
              </a:rPr>
              <a:t>.</a:t>
            </a:r>
            <a:endParaRPr lang="en-US" sz="20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1625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887407" y="1706971"/>
            <a:ext cx="2913068" cy="4679542"/>
          </a:xfrm>
          <a:prstGeom prst="rect">
            <a:avLst/>
          </a:prstGeom>
          <a:ln w="28575">
            <a:solidFill>
              <a:srgbClr val="002060"/>
            </a:solidFill>
          </a:ln>
        </p:spPr>
      </p:pic>
      <p:pic>
        <p:nvPicPr>
          <p:cNvPr id="3" name="Picture 2"/>
          <p:cNvPicPr/>
          <p:nvPr/>
        </p:nvPicPr>
        <p:blipFill rotWithShape="1">
          <a:blip r:embed="rId3" cstate="print">
            <a:extLst>
              <a:ext uri="{28A0092B-C50C-407E-A947-70E740481C1C}">
                <a14:useLocalDpi xmlns:a14="http://schemas.microsoft.com/office/drawing/2010/main" val="0"/>
              </a:ext>
            </a:extLst>
          </a:blip>
          <a:srcRect b="36118"/>
          <a:stretch/>
        </p:blipFill>
        <p:spPr bwMode="auto">
          <a:xfrm>
            <a:off x="3994942" y="1706971"/>
            <a:ext cx="2905921" cy="4679542"/>
          </a:xfrm>
          <a:prstGeom prst="rect">
            <a:avLst/>
          </a:prstGeom>
          <a:ln w="28575">
            <a:solidFill>
              <a:srgbClr val="002060"/>
            </a:solidFill>
          </a:ln>
          <a:extLst>
            <a:ext uri="{53640926-AAD7-44D8-BBD7-CCE9431645EC}">
              <a14:shadowObscured xmlns:a14="http://schemas.microsoft.com/office/drawing/2010/main"/>
            </a:ext>
          </a:extLst>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7270750" y="2711857"/>
            <a:ext cx="4173538" cy="3674656"/>
          </a:xfrm>
          <a:prstGeom prst="rect">
            <a:avLst/>
          </a:prstGeom>
          <a:ln w="28575">
            <a:solidFill>
              <a:srgbClr val="002060"/>
            </a:solidFill>
          </a:ln>
        </p:spPr>
      </p:pic>
      <p:sp>
        <p:nvSpPr>
          <p:cNvPr id="5" name="Rectangle 4"/>
          <p:cNvSpPr/>
          <p:nvPr/>
        </p:nvSpPr>
        <p:spPr>
          <a:xfrm>
            <a:off x="153986" y="1018625"/>
            <a:ext cx="10553700" cy="400110"/>
          </a:xfrm>
          <a:prstGeom prst="rect">
            <a:avLst/>
          </a:prstGeom>
        </p:spPr>
        <p:txBody>
          <a:bodyPr wrap="square">
            <a:spAutoFit/>
          </a:bodyPr>
          <a:lstStyle/>
          <a:p>
            <a:pPr indent="457200"/>
            <a:r>
              <a:rPr lang="vi-VN" sz="2000" b="1" dirty="0">
                <a:solidFill>
                  <a:srgbClr val="FF0000"/>
                </a:solidFill>
                <a:latin typeface="Times New Roman" panose="02020603050405020304" pitchFamily="18" charset="0"/>
                <a:ea typeface="Times New Roman" panose="02020603050405020304" pitchFamily="18" charset="0"/>
              </a:rPr>
              <a:t>Bước 3: Nhập OTP (được gửi đến email)</a:t>
            </a:r>
            <a:r>
              <a:rPr lang="en-US" sz="2000" b="1" dirty="0">
                <a:solidFill>
                  <a:srgbClr val="FF0000"/>
                </a:solidFill>
                <a:latin typeface="Times New Roman" panose="02020603050405020304" pitchFamily="18" charset="0"/>
                <a:ea typeface="Times New Roman" panose="02020603050405020304" pitchFamily="18" charset="0"/>
              </a:rPr>
              <a:t>. </a:t>
            </a:r>
            <a:r>
              <a:rPr lang="vi-VN" sz="2000" b="1" dirty="0">
                <a:solidFill>
                  <a:srgbClr val="FF0000"/>
                </a:solidFill>
                <a:latin typeface="Times New Roman" panose="02020603050405020304" pitchFamily="18" charset="0"/>
                <a:ea typeface="Times New Roman" panose="02020603050405020304" pitchFamily="18" charset="0"/>
              </a:rPr>
              <a:t>Mật khẩu mới sẽ được gửi đến email đã đăng ký.</a:t>
            </a:r>
            <a:endParaRPr lang="en-US" sz="2000" b="1" dirty="0">
              <a:solidFill>
                <a:srgbClr val="FF000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3033713" y="191185"/>
            <a:ext cx="6096000" cy="707886"/>
          </a:xfrm>
          <a:prstGeom prst="rect">
            <a:avLst/>
          </a:prstGeom>
        </p:spPr>
        <p:txBody>
          <a:bodyPr>
            <a:spAutoFit/>
          </a:bodyPr>
          <a:lstStyle/>
          <a:p>
            <a:pPr algn="just"/>
            <a:r>
              <a:rPr lang="pt-BR" sz="2000" b="1" dirty="0">
                <a:solidFill>
                  <a:srgbClr val="002060"/>
                </a:solidFill>
                <a:latin typeface="Times New Roman" panose="02020603050405020304" pitchFamily="18" charset="0"/>
                <a:cs typeface="Times New Roman" panose="02020603050405020304" pitchFamily="18" charset="0"/>
              </a:rPr>
              <a:t>HƯỚNG DẪN CÁCH LẤY LẠI MẬT KHẨU </a:t>
            </a:r>
          </a:p>
          <a:p>
            <a:pPr algn="ctr"/>
            <a:r>
              <a:rPr lang="pt-BR" sz="2000" b="1" dirty="0">
                <a:solidFill>
                  <a:srgbClr val="002060"/>
                </a:solidFill>
                <a:latin typeface="Times New Roman" panose="02020603050405020304" pitchFamily="18" charset="0"/>
                <a:cs typeface="Times New Roman" panose="02020603050405020304" pitchFamily="18" charset="0"/>
              </a:rPr>
              <a:t>GIAO DỊCH ĐIỆN TỬ </a:t>
            </a:r>
          </a:p>
        </p:txBody>
      </p:sp>
    </p:spTree>
    <p:extLst>
      <p:ext uri="{BB962C8B-B14F-4D97-AF65-F5344CB8AC3E}">
        <p14:creationId xmlns:p14="http://schemas.microsoft.com/office/powerpoint/2010/main" val="1183844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262" y="0"/>
            <a:ext cx="5373475" cy="6858000"/>
          </a:xfrm>
          <a:prstGeom prst="rect">
            <a:avLst/>
          </a:prstGeom>
        </p:spPr>
      </p:pic>
      <p:sp>
        <p:nvSpPr>
          <p:cNvPr id="3" name="TextBox 2"/>
          <p:cNvSpPr txBox="1"/>
          <p:nvPr/>
        </p:nvSpPr>
        <p:spPr>
          <a:xfrm>
            <a:off x="5550795" y="3657599"/>
            <a:ext cx="3876540" cy="369332"/>
          </a:xfrm>
          <a:prstGeom prst="rect">
            <a:avLst/>
          </a:prstGeom>
          <a:noFill/>
        </p:spPr>
        <p:txBody>
          <a:bodyPr wrap="square" rtlCol="0">
            <a:spAutoFit/>
          </a:bodyPr>
          <a:lstStyle/>
          <a:p>
            <a:r>
              <a:rPr lang="en-US" dirty="0" err="1" smtClean="0">
                <a:solidFill>
                  <a:srgbClr val="FF0000"/>
                </a:solidFill>
                <a:latin typeface="Times New Roman" panose="02020603050405020304" pitchFamily="18" charset="0"/>
                <a:cs typeface="Times New Roman" panose="02020603050405020304" pitchFamily="18" charset="0"/>
              </a:rPr>
              <a:t>Số</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sổ</a:t>
            </a:r>
            <a:r>
              <a:rPr lang="en-US" dirty="0" smtClean="0">
                <a:solidFill>
                  <a:srgbClr val="FF0000"/>
                </a:solidFill>
                <a:latin typeface="Times New Roman" panose="02020603050405020304" pitchFamily="18" charset="0"/>
                <a:cs typeface="Times New Roman" panose="02020603050405020304" pitchFamily="18" charset="0"/>
              </a:rPr>
              <a:t> cha </a:t>
            </a:r>
            <a:r>
              <a:rPr lang="en-US" dirty="0" err="1" smtClean="0">
                <a:solidFill>
                  <a:srgbClr val="FF0000"/>
                </a:solidFill>
                <a:latin typeface="Times New Roman" panose="02020603050405020304" pitchFamily="18" charset="0"/>
                <a:cs typeface="Times New Roman" panose="02020603050405020304" pitchFamily="18" charset="0"/>
              </a:rPr>
              <a:t>mẹ</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học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sinh</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144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910" y="0"/>
            <a:ext cx="3268179" cy="6858000"/>
          </a:xfrm>
          <a:prstGeom prst="rect">
            <a:avLst/>
          </a:prstGeom>
        </p:spPr>
      </p:pic>
    </p:spTree>
    <p:extLst>
      <p:ext uri="{BB962C8B-B14F-4D97-AF65-F5344CB8AC3E}">
        <p14:creationId xmlns:p14="http://schemas.microsoft.com/office/powerpoint/2010/main" val="3088710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2544" y="0"/>
            <a:ext cx="3166911" cy="6858000"/>
          </a:xfrm>
          <a:prstGeom prst="rect">
            <a:avLst/>
          </a:prstGeom>
        </p:spPr>
      </p:pic>
    </p:spTree>
    <p:extLst>
      <p:ext uri="{BB962C8B-B14F-4D97-AF65-F5344CB8AC3E}">
        <p14:creationId xmlns:p14="http://schemas.microsoft.com/office/powerpoint/2010/main" val="3326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812" y="128587"/>
            <a:ext cx="3762375" cy="6600825"/>
          </a:xfrm>
          <a:prstGeom prst="rect">
            <a:avLst/>
          </a:prstGeom>
        </p:spPr>
      </p:pic>
    </p:spTree>
    <p:extLst>
      <p:ext uri="{BB962C8B-B14F-4D97-AF65-F5344CB8AC3E}">
        <p14:creationId xmlns:p14="http://schemas.microsoft.com/office/powerpoint/2010/main" val="1481715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762" y="138112"/>
            <a:ext cx="3800475" cy="6581775"/>
          </a:xfrm>
          <a:prstGeom prst="rect">
            <a:avLst/>
          </a:prstGeom>
        </p:spPr>
      </p:pic>
    </p:spTree>
    <p:extLst>
      <p:ext uri="{BB962C8B-B14F-4D97-AF65-F5344CB8AC3E}">
        <p14:creationId xmlns:p14="http://schemas.microsoft.com/office/powerpoint/2010/main" val="833236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0991" y="0"/>
            <a:ext cx="3920294" cy="6858000"/>
          </a:xfrm>
          <a:prstGeom prst="rect">
            <a:avLst/>
          </a:prstGeom>
        </p:spPr>
      </p:pic>
      <p:sp>
        <p:nvSpPr>
          <p:cNvPr id="3" name="TextBox 2"/>
          <p:cNvSpPr txBox="1"/>
          <p:nvPr/>
        </p:nvSpPr>
        <p:spPr>
          <a:xfrm>
            <a:off x="4906850" y="1146220"/>
            <a:ext cx="4121239" cy="369332"/>
          </a:xfrm>
          <a:prstGeom prst="rect">
            <a:avLst/>
          </a:prstGeom>
          <a:noFill/>
        </p:spPr>
        <p:txBody>
          <a:bodyPr wrap="square" rtlCol="0">
            <a:spAutoFit/>
          </a:bodyPr>
          <a:lstStyle/>
          <a:p>
            <a:r>
              <a:rPr lang="en-US" dirty="0" err="1" smtClean="0">
                <a:solidFill>
                  <a:srgbClr val="0000FF"/>
                </a:solidFill>
                <a:latin typeface="Times New Roman" panose="02020603050405020304" pitchFamily="18" charset="0"/>
                <a:cs typeface="Times New Roman" panose="02020603050405020304" pitchFamily="18" charset="0"/>
              </a:rPr>
              <a:t>Huyện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Hóc</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Môn</a:t>
            </a: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23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hape 93">
            <a:extLst>
              <a:ext uri="{FF2B5EF4-FFF2-40B4-BE49-F238E27FC236}">
                <a16:creationId xmlns:a16="http://schemas.microsoft.com/office/drawing/2014/main" xmlns="" id="{6E8A9287-EC84-438C-B203-57638F986EBF}"/>
              </a:ext>
            </a:extLst>
          </p:cNvPr>
          <p:cNvSpPr/>
          <p:nvPr/>
        </p:nvSpPr>
        <p:spPr>
          <a:xfrm>
            <a:off x="403151" y="776712"/>
            <a:ext cx="8366275" cy="128753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800" b="1" dirty="0">
                <a:latin typeface="Times New Roman" panose="02020603050405020304" pitchFamily="18" charset="0"/>
                <a:cs typeface="Times New Roman" panose="02020603050405020304" pitchFamily="18" charset="0"/>
              </a:rPr>
              <a:t>Bước 1: Tải ứng dụng VssID trên điện thoại thông minh</a:t>
            </a:r>
          </a:p>
          <a:p>
            <a:pPr algn="just">
              <a:spcBef>
                <a:spcPts val="600"/>
              </a:spcBef>
            </a:pPr>
            <a:r>
              <a:rPr lang="pt-BR" sz="1800" b="1" dirty="0">
                <a:solidFill>
                  <a:srgbClr val="FF0000"/>
                </a:solidFill>
                <a:latin typeface="Times New Roman" panose="02020603050405020304" pitchFamily="18" charset="0"/>
                <a:cs typeface="Times New Roman" panose="02020603050405020304" pitchFamily="18" charset="0"/>
              </a:rPr>
              <a:t>Đối với điện thoại Hệ điều hành Android từ Android 4.1 trở lên (các máy như Samsung, OPPO, SONY, ...): </a:t>
            </a:r>
          </a:p>
          <a:p>
            <a:pPr algn="just"/>
            <a:r>
              <a:rPr lang="pt-BR" sz="1800" b="1" dirty="0">
                <a:solidFill>
                  <a:srgbClr val="FF0000"/>
                </a:solidFill>
                <a:latin typeface="Times New Roman" panose="02020603050405020304" pitchFamily="18" charset="0"/>
                <a:cs typeface="Times New Roman" panose="02020603050405020304" pitchFamily="18" charset="0"/>
              </a:rPr>
              <a:t>Truy cập ứng dụng CH PLAY hoặc PLAY STORE như hình</a:t>
            </a:r>
          </a:p>
        </p:txBody>
      </p:sp>
      <p:sp>
        <p:nvSpPr>
          <p:cNvPr id="10" name="Shape 93">
            <a:extLst>
              <a:ext uri="{FF2B5EF4-FFF2-40B4-BE49-F238E27FC236}">
                <a16:creationId xmlns:a16="http://schemas.microsoft.com/office/drawing/2014/main" xmlns="" id="{F0E711B0-12CE-4D00-920F-79AB58575962}"/>
              </a:ext>
            </a:extLst>
          </p:cNvPr>
          <p:cNvSpPr/>
          <p:nvPr/>
        </p:nvSpPr>
        <p:spPr>
          <a:xfrm>
            <a:off x="403150" y="2277189"/>
            <a:ext cx="8366275" cy="6565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800" b="1" dirty="0">
                <a:solidFill>
                  <a:srgbClr val="FF0000"/>
                </a:solidFill>
                <a:latin typeface="Times New Roman" panose="02020603050405020304" pitchFamily="18" charset="0"/>
                <a:cs typeface="Times New Roman" panose="02020603050405020304" pitchFamily="18" charset="0"/>
              </a:rPr>
              <a:t>Đối với các máy Hệ điều hành IOS từ 9.0 trở lên (các máy iPhone): Truy cập ứng dụng App Store như hình </a:t>
            </a:r>
          </a:p>
        </p:txBody>
      </p:sp>
      <p:pic>
        <p:nvPicPr>
          <p:cNvPr id="3" name="Picture 2">
            <a:extLst>
              <a:ext uri="{FF2B5EF4-FFF2-40B4-BE49-F238E27FC236}">
                <a16:creationId xmlns:a16="http://schemas.microsoft.com/office/drawing/2014/main" xmlns="" id="{C7D2022B-FEDC-4E02-9B75-FB3CE88500D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13796" y="611105"/>
            <a:ext cx="1507074" cy="1184130"/>
          </a:xfrm>
          <a:prstGeom prst="rect">
            <a:avLst/>
          </a:prstGeom>
        </p:spPr>
      </p:pic>
      <p:pic>
        <p:nvPicPr>
          <p:cNvPr id="5" name="Picture 4">
            <a:extLst>
              <a:ext uri="{FF2B5EF4-FFF2-40B4-BE49-F238E27FC236}">
                <a16:creationId xmlns:a16="http://schemas.microsoft.com/office/drawing/2014/main" xmlns="" id="{F28FF9CA-5263-4A6C-80BB-DA7D07F980E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31788" y="2147222"/>
            <a:ext cx="1041006" cy="1041006"/>
          </a:xfrm>
          <a:prstGeom prst="rect">
            <a:avLst/>
          </a:prstGeom>
        </p:spPr>
      </p:pic>
      <p:sp>
        <p:nvSpPr>
          <p:cNvPr id="14" name="Shape 93">
            <a:extLst>
              <a:ext uri="{FF2B5EF4-FFF2-40B4-BE49-F238E27FC236}">
                <a16:creationId xmlns:a16="http://schemas.microsoft.com/office/drawing/2014/main" xmlns="" id="{EAC2AB37-037A-415E-ABB6-53310D427598}"/>
              </a:ext>
            </a:extLst>
          </p:cNvPr>
          <p:cNvSpPr/>
          <p:nvPr/>
        </p:nvSpPr>
        <p:spPr>
          <a:xfrm>
            <a:off x="9839719" y="1776986"/>
            <a:ext cx="2025143" cy="28725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ctr"/>
            <a:r>
              <a:rPr lang="pt-BR" sz="1200" b="1" dirty="0">
                <a:latin typeface="Arial" panose="020B0604020202020204" pitchFamily="34" charset="0"/>
                <a:cs typeface="Arial" panose="020B0604020202020204" pitchFamily="34" charset="0"/>
              </a:rPr>
              <a:t>CH PLAY/GOOGLE PLAY</a:t>
            </a:r>
          </a:p>
        </p:txBody>
      </p:sp>
      <p:sp>
        <p:nvSpPr>
          <p:cNvPr id="17" name="Shape 93">
            <a:extLst>
              <a:ext uri="{FF2B5EF4-FFF2-40B4-BE49-F238E27FC236}">
                <a16:creationId xmlns:a16="http://schemas.microsoft.com/office/drawing/2014/main" xmlns="" id="{DFA9F046-0B1B-49FF-8EAC-3E473196FA1C}"/>
              </a:ext>
            </a:extLst>
          </p:cNvPr>
          <p:cNvSpPr/>
          <p:nvPr/>
        </p:nvSpPr>
        <p:spPr>
          <a:xfrm>
            <a:off x="10361871" y="3285371"/>
            <a:ext cx="1010923" cy="28725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ctr"/>
            <a:r>
              <a:rPr lang="pt-BR" sz="1200" b="1">
                <a:latin typeface="Arial" panose="020B0604020202020204" pitchFamily="34" charset="0"/>
                <a:cs typeface="Arial" panose="020B0604020202020204" pitchFamily="34" charset="0"/>
              </a:rPr>
              <a:t>APP STORE</a:t>
            </a:r>
          </a:p>
        </p:txBody>
      </p:sp>
      <p:sp>
        <p:nvSpPr>
          <p:cNvPr id="18" name="Shape 93">
            <a:extLst>
              <a:ext uri="{FF2B5EF4-FFF2-40B4-BE49-F238E27FC236}">
                <a16:creationId xmlns:a16="http://schemas.microsoft.com/office/drawing/2014/main" xmlns="" id="{D2958C72-07AB-4818-BFC9-9F6BEF6D27AA}"/>
              </a:ext>
            </a:extLst>
          </p:cNvPr>
          <p:cNvSpPr/>
          <p:nvPr/>
        </p:nvSpPr>
        <p:spPr>
          <a:xfrm>
            <a:off x="403150" y="3031607"/>
            <a:ext cx="8366275" cy="37959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800" b="1" dirty="0">
                <a:latin typeface="Times New Roman" panose="02020603050405020304" pitchFamily="18" charset="0"/>
                <a:cs typeface="Times New Roman" panose="02020603050405020304" pitchFamily="18" charset="0"/>
              </a:rPr>
              <a:t>Bước 2: Tìm ứng dụng theo ký tự “VSSID”</a:t>
            </a:r>
            <a:r>
              <a:rPr lang="en-US" sz="18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sym typeface="Wingdings" panose="05000000000000000000" pitchFamily="2" charset="2"/>
              </a:rPr>
              <a:t> </a:t>
            </a:r>
            <a:r>
              <a:rPr lang="en-US" sz="1800" b="1" dirty="0" err="1" smtClean="0">
                <a:latin typeface="Times New Roman" panose="02020603050405020304" pitchFamily="18" charset="0"/>
                <a:cs typeface="Times New Roman" panose="02020603050405020304" pitchFamily="18" charset="0"/>
                <a:sym typeface="Wingdings" panose="05000000000000000000" pitchFamily="2" charset="2"/>
              </a:rPr>
              <a:t>Cài</a:t>
            </a:r>
            <a:r>
              <a:rPr lang="en-US" sz="18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800" b="1" dirty="0" err="1" smtClean="0">
                <a:latin typeface="Times New Roman" panose="02020603050405020304" pitchFamily="18" charset="0"/>
                <a:cs typeface="Times New Roman" panose="02020603050405020304" pitchFamily="18" charset="0"/>
                <a:sym typeface="Wingdings" panose="05000000000000000000" pitchFamily="2" charset="2"/>
              </a:rPr>
              <a:t>đặt</a:t>
            </a:r>
            <a:r>
              <a:rPr lang="en-US" sz="18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800" b="1" dirty="0">
                <a:latin typeface="Times New Roman" panose="02020603050405020304" pitchFamily="18" charset="0"/>
                <a:cs typeface="Times New Roman" panose="02020603050405020304" pitchFamily="18" charset="0"/>
                <a:sym typeface="Wingdings" panose="05000000000000000000" pitchFamily="2" charset="2"/>
              </a:rPr>
              <a:t> </a:t>
            </a:r>
            <a:r>
              <a:rPr lang="en-US" sz="1800" b="1" dirty="0" err="1" smtClean="0">
                <a:latin typeface="Times New Roman" panose="02020603050405020304" pitchFamily="18" charset="0"/>
                <a:cs typeface="Times New Roman" panose="02020603050405020304" pitchFamily="18" charset="0"/>
              </a:rPr>
              <a:t>Hoàn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tất</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cài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đặt</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ứng</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dụng</a:t>
            </a:r>
            <a:endParaRPr lang="pt-BR" sz="1800" b="1" dirty="0">
              <a:latin typeface="Times New Roman" panose="02020603050405020304" pitchFamily="18" charset="0"/>
              <a:cs typeface="Times New Roman" panose="02020603050405020304" pitchFamily="18" charset="0"/>
            </a:endParaRPr>
          </a:p>
        </p:txBody>
      </p:sp>
      <p:sp>
        <p:nvSpPr>
          <p:cNvPr id="19" name="Shape 93">
            <a:extLst>
              <a:ext uri="{FF2B5EF4-FFF2-40B4-BE49-F238E27FC236}">
                <a16:creationId xmlns:a16="http://schemas.microsoft.com/office/drawing/2014/main" xmlns="" id="{A238DF4C-3F33-46E3-9E01-2BC2DC803149}"/>
              </a:ext>
            </a:extLst>
          </p:cNvPr>
          <p:cNvSpPr/>
          <p:nvPr/>
        </p:nvSpPr>
        <p:spPr>
          <a:xfrm>
            <a:off x="403150" y="6180393"/>
            <a:ext cx="8366275" cy="37959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endParaRPr lang="pt-BR" sz="1800" b="1">
              <a:latin typeface="Arial" panose="020B0604020202020204" pitchFamily="34" charset="0"/>
              <a:cs typeface="Arial" panose="020B0604020202020204" pitchFamily="34" charset="0"/>
            </a:endParaRPr>
          </a:p>
        </p:txBody>
      </p:sp>
      <p:sp>
        <p:nvSpPr>
          <p:cNvPr id="2" name="Arrow: Right 1">
            <a:extLst>
              <a:ext uri="{FF2B5EF4-FFF2-40B4-BE49-F238E27FC236}">
                <a16:creationId xmlns:a16="http://schemas.microsoft.com/office/drawing/2014/main" xmlns="" id="{5D3BA400-4113-4897-B311-344C855B1FEC}"/>
              </a:ext>
            </a:extLst>
          </p:cNvPr>
          <p:cNvSpPr/>
          <p:nvPr/>
        </p:nvSpPr>
        <p:spPr>
          <a:xfrm>
            <a:off x="9206143" y="1126258"/>
            <a:ext cx="1014219" cy="346229"/>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xmlns="" id="{1FB6AE5B-0C7F-4EBD-9C63-0BE18DF64A66}"/>
              </a:ext>
            </a:extLst>
          </p:cNvPr>
          <p:cNvSpPr/>
          <p:nvPr/>
        </p:nvSpPr>
        <p:spPr>
          <a:xfrm>
            <a:off x="9206142" y="2432864"/>
            <a:ext cx="1014219" cy="346229"/>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9BE303F1-3365-4284-8FE5-9B074F4045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8969" y="3572629"/>
            <a:ext cx="2970365" cy="3247345"/>
          </a:xfrm>
          <a:prstGeom prst="rect">
            <a:avLst/>
          </a:prstGeom>
          <a:ln>
            <a:solidFill>
              <a:srgbClr val="002060"/>
            </a:solidFill>
          </a:ln>
        </p:spPr>
      </p:pic>
      <p:sp>
        <p:nvSpPr>
          <p:cNvPr id="11" name="Arrow: Right 10">
            <a:extLst>
              <a:ext uri="{FF2B5EF4-FFF2-40B4-BE49-F238E27FC236}">
                <a16:creationId xmlns:a16="http://schemas.microsoft.com/office/drawing/2014/main" xmlns="" id="{5B9CEFC1-F716-4D8C-B5A7-F2D1401ED4BC}"/>
              </a:ext>
            </a:extLst>
          </p:cNvPr>
          <p:cNvSpPr/>
          <p:nvPr/>
        </p:nvSpPr>
        <p:spPr>
          <a:xfrm>
            <a:off x="2205867" y="4427215"/>
            <a:ext cx="370246" cy="125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xmlns="" id="{B556C6E3-8A68-4C14-BD86-033FBB821CC8}"/>
              </a:ext>
            </a:extLst>
          </p:cNvPr>
          <p:cNvSpPr/>
          <p:nvPr/>
        </p:nvSpPr>
        <p:spPr>
          <a:xfrm rot="10800000">
            <a:off x="1221924" y="3879182"/>
            <a:ext cx="370246" cy="125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xmlns="" id="{69870860-C2FB-4AD4-8F62-5B246FEE828A}"/>
              </a:ext>
            </a:extLst>
          </p:cNvPr>
          <p:cNvSpPr/>
          <p:nvPr/>
        </p:nvSpPr>
        <p:spPr>
          <a:xfrm>
            <a:off x="4792949" y="4795588"/>
            <a:ext cx="1405866" cy="379592"/>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xmlns="" id="{9FE423BA-585B-42E7-A303-913AD9639D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8142" y="3657768"/>
            <a:ext cx="4398837" cy="3034824"/>
          </a:xfrm>
          <a:prstGeom prst="rect">
            <a:avLst/>
          </a:prstGeom>
          <a:ln>
            <a:solidFill>
              <a:srgbClr val="002060"/>
            </a:solidFill>
          </a:ln>
        </p:spPr>
      </p:pic>
      <p:sp>
        <p:nvSpPr>
          <p:cNvPr id="26" name="Oval 25">
            <a:extLst>
              <a:ext uri="{FF2B5EF4-FFF2-40B4-BE49-F238E27FC236}">
                <a16:creationId xmlns:a16="http://schemas.microsoft.com/office/drawing/2014/main" xmlns="" id="{43C8F7CE-C593-4643-AB28-16644D0D8147}"/>
              </a:ext>
            </a:extLst>
          </p:cNvPr>
          <p:cNvSpPr/>
          <p:nvPr/>
        </p:nvSpPr>
        <p:spPr>
          <a:xfrm>
            <a:off x="8686379" y="5684971"/>
            <a:ext cx="896645" cy="8256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93">
            <a:extLst>
              <a:ext uri="{FF2B5EF4-FFF2-40B4-BE49-F238E27FC236}">
                <a16:creationId xmlns:a16="http://schemas.microsoft.com/office/drawing/2014/main" xmlns=""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a:solidFill>
                  <a:srgbClr val="002060"/>
                </a:solidFill>
                <a:latin typeface="Times New Roman" panose="02020603050405020304" pitchFamily="18" charset="0"/>
                <a:cs typeface="Times New Roman" panose="02020603050405020304" pitchFamily="18" charset="0"/>
              </a:rPr>
              <a:t>HƯỚNG DẪN </a:t>
            </a:r>
            <a:r>
              <a:rPr lang="pt-BR" sz="2500" b="1" dirty="0" smtClean="0">
                <a:solidFill>
                  <a:srgbClr val="002060"/>
                </a:solidFill>
                <a:latin typeface="Times New Roman" panose="02020603050405020304" pitchFamily="18" charset="0"/>
                <a:cs typeface="Times New Roman" panose="02020603050405020304" pitchFamily="18" charset="0"/>
              </a:rPr>
              <a:t>CÀI ĐẶT VÀ </a:t>
            </a:r>
            <a:r>
              <a:rPr lang="pt-BR" sz="2500" b="1" dirty="0">
                <a:solidFill>
                  <a:srgbClr val="002060"/>
                </a:solidFill>
                <a:latin typeface="Times New Roman" panose="02020603050405020304" pitchFamily="18" charset="0"/>
                <a:cs typeface="Times New Roman" panose="02020603050405020304" pitchFamily="18" charset="0"/>
              </a:rPr>
              <a:t>SỬ DỤNG </a:t>
            </a:r>
            <a:r>
              <a:rPr lang="pt-BR" sz="2500" b="1" dirty="0" smtClean="0">
                <a:solidFill>
                  <a:srgbClr val="002060"/>
                </a:solidFill>
                <a:latin typeface="Times New Roman" panose="02020603050405020304" pitchFamily="18" charset="0"/>
                <a:cs typeface="Times New Roman" panose="02020603050405020304" pitchFamily="18" charset="0"/>
              </a:rPr>
              <a:t>ỨNG DỤNG VssID</a:t>
            </a:r>
            <a:endParaRPr lang="pt-BR" sz="25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52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0"/>
                                  </p:stCondLst>
                                  <p:endCondLst>
                                    <p:cond evt="onNext" delay="0">
                                      <p:tgtEl>
                                        <p:sldTgt/>
                                      </p:tgtEl>
                                    </p:cond>
                                  </p:endCondLst>
                                  <p:childTnLst>
                                    <p:animClr clrSpc="rgb" dir="cw">
                                      <p:cBhvr override="childStyle">
                                        <p:cTn id="6" dur="500" autoRev="1" fill="remove"/>
                                        <p:tgtEl>
                                          <p:spTgt spid="11"/>
                                        </p:tgtEl>
                                        <p:attrNameLst>
                                          <p:attrName>style.color</p:attrName>
                                        </p:attrNameLst>
                                      </p:cBhvr>
                                      <p:to>
                                        <a:schemeClr val="bg1"/>
                                      </p:to>
                                    </p:animClr>
                                    <p:animClr clrSpc="rgb" dir="cw">
                                      <p:cBhvr>
                                        <p:cTn id="7" dur="500" autoRev="1" fill="remove"/>
                                        <p:tgtEl>
                                          <p:spTgt spid="11"/>
                                        </p:tgtEl>
                                        <p:attrNameLst>
                                          <p:attrName>fillcolor</p:attrName>
                                        </p:attrNameLst>
                                      </p:cBhvr>
                                      <p:to>
                                        <a:schemeClr val="bg1"/>
                                      </p:to>
                                    </p:animClr>
                                    <p:set>
                                      <p:cBhvr>
                                        <p:cTn id="8" dur="500" autoRev="1" fill="remove"/>
                                        <p:tgtEl>
                                          <p:spTgt spid="11"/>
                                        </p:tgtEl>
                                        <p:attrNameLst>
                                          <p:attrName>fill.type</p:attrName>
                                        </p:attrNameLst>
                                      </p:cBhvr>
                                      <p:to>
                                        <p:strVal val="solid"/>
                                      </p:to>
                                    </p:set>
                                    <p:set>
                                      <p:cBhvr>
                                        <p:cTn id="9" dur="500" autoRev="1" fill="remove"/>
                                        <p:tgtEl>
                                          <p:spTgt spid="11"/>
                                        </p:tgtEl>
                                        <p:attrNameLst>
                                          <p:attrName>fill.on</p:attrName>
                                        </p:attrNameLst>
                                      </p:cBhvr>
                                      <p:to>
                                        <p:strVal val="true"/>
                                      </p:to>
                                    </p:set>
                                  </p:childTnLst>
                                </p:cTn>
                              </p:par>
                              <p:par>
                                <p:cTn id="10"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11" dur="500" autoRev="1" fill="remove"/>
                                        <p:tgtEl>
                                          <p:spTgt spid="22"/>
                                        </p:tgtEl>
                                        <p:attrNameLst>
                                          <p:attrName>style.color</p:attrName>
                                        </p:attrNameLst>
                                      </p:cBhvr>
                                      <p:to>
                                        <a:schemeClr val="bg1"/>
                                      </p:to>
                                    </p:animClr>
                                    <p:animClr clrSpc="rgb" dir="cw">
                                      <p:cBhvr>
                                        <p:cTn id="12" dur="500" autoRev="1" fill="remove"/>
                                        <p:tgtEl>
                                          <p:spTgt spid="22"/>
                                        </p:tgtEl>
                                        <p:attrNameLst>
                                          <p:attrName>fillcolor</p:attrName>
                                        </p:attrNameLst>
                                      </p:cBhvr>
                                      <p:to>
                                        <a:schemeClr val="bg1"/>
                                      </p:to>
                                    </p:animClr>
                                    <p:set>
                                      <p:cBhvr>
                                        <p:cTn id="13" dur="500" autoRev="1" fill="remove"/>
                                        <p:tgtEl>
                                          <p:spTgt spid="22"/>
                                        </p:tgtEl>
                                        <p:attrNameLst>
                                          <p:attrName>fill.type</p:attrName>
                                        </p:attrNameLst>
                                      </p:cBhvr>
                                      <p:to>
                                        <p:strVal val="solid"/>
                                      </p:to>
                                    </p:set>
                                    <p:set>
                                      <p:cBhvr>
                                        <p:cTn id="14" dur="500" autoRev="1" fill="remove"/>
                                        <p:tgtEl>
                                          <p:spTgt spid="22"/>
                                        </p:tgtEl>
                                        <p:attrNameLst>
                                          <p:attrName>fill.on</p:attrName>
                                        </p:attrNameLst>
                                      </p:cBhvr>
                                      <p:to>
                                        <p:strVal val="true"/>
                                      </p:to>
                                    </p:set>
                                  </p:childTnLst>
                                </p:cTn>
                              </p:par>
                              <p:par>
                                <p:cTn id="1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16" dur="500" autoRev="1" fill="remove"/>
                                        <p:tgtEl>
                                          <p:spTgt spid="23"/>
                                        </p:tgtEl>
                                        <p:attrNameLst>
                                          <p:attrName>style.color</p:attrName>
                                        </p:attrNameLst>
                                      </p:cBhvr>
                                      <p:to>
                                        <a:schemeClr val="bg1"/>
                                      </p:to>
                                    </p:animClr>
                                    <p:animClr clrSpc="rgb" dir="cw">
                                      <p:cBhvr>
                                        <p:cTn id="17" dur="500" autoRev="1" fill="remove"/>
                                        <p:tgtEl>
                                          <p:spTgt spid="23"/>
                                        </p:tgtEl>
                                        <p:attrNameLst>
                                          <p:attrName>fillcolor</p:attrName>
                                        </p:attrNameLst>
                                      </p:cBhvr>
                                      <p:to>
                                        <a:schemeClr val="bg1"/>
                                      </p:to>
                                    </p:animClr>
                                    <p:set>
                                      <p:cBhvr>
                                        <p:cTn id="18" dur="500" autoRev="1" fill="remove"/>
                                        <p:tgtEl>
                                          <p:spTgt spid="23"/>
                                        </p:tgtEl>
                                        <p:attrNameLst>
                                          <p:attrName>fill.type</p:attrName>
                                        </p:attrNameLst>
                                      </p:cBhvr>
                                      <p:to>
                                        <p:strVal val="solid"/>
                                      </p:to>
                                    </p:set>
                                    <p:set>
                                      <p:cBhvr>
                                        <p:cTn id="19" dur="500" autoRev="1" fill="remove"/>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725" y="1514475"/>
            <a:ext cx="9801225" cy="417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002060"/>
                </a:solidFill>
                <a:latin typeface="Times New Roman" panose="02020603050405020304" pitchFamily="18" charset="0"/>
                <a:cs typeface="Times New Roman" panose="02020603050405020304" pitchFamily="18" charset="0"/>
              </a:rPr>
              <a:t>TRÂN TRỌNG CẢM ƠN </a:t>
            </a:r>
            <a:endParaRPr lang="en-US" sz="6000"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973" y="257173"/>
            <a:ext cx="1340728" cy="1346434"/>
          </a:xfrm>
          <a:prstGeom prst="rect">
            <a:avLst/>
          </a:prstGeom>
        </p:spPr>
      </p:pic>
      <p:sp>
        <p:nvSpPr>
          <p:cNvPr id="4" name="Title 1">
            <a:extLst>
              <a:ext uri="{FF2B5EF4-FFF2-40B4-BE49-F238E27FC236}">
                <a16:creationId xmlns:a16="http://schemas.microsoft.com/office/drawing/2014/main" xmlns="" id="{F9FEA5B1-2332-42BA-A242-B2A90AE05F0B}"/>
              </a:ext>
            </a:extLst>
          </p:cNvPr>
          <p:cNvSpPr txBox="1">
            <a:spLocks/>
          </p:cNvSpPr>
          <p:nvPr/>
        </p:nvSpPr>
        <p:spPr>
          <a:xfrm>
            <a:off x="3533056" y="1385883"/>
            <a:ext cx="5458265" cy="6909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ea typeface="+mj-ea"/>
                <a:cs typeface="Times New Roman" panose="02020603050405020304" pitchFamily="18" charset="0"/>
              </a:defRPr>
            </a:lvl1pPr>
          </a:lstStyle>
          <a:p>
            <a:r>
              <a:rPr lang="en-US" sz="1800" dirty="0">
                <a:ln w="1905"/>
                <a:solidFill>
                  <a:srgbClr val="002060"/>
                </a:solidFill>
                <a:effectLst>
                  <a:innerShdw blurRad="69850" dist="43180" dir="5400000">
                    <a:srgbClr val="000000">
                      <a:alpha val="65000"/>
                    </a:srgbClr>
                  </a:innerShdw>
                </a:effectLst>
              </a:rPr>
              <a:t>BẢO HIỂM XÃ HỘI </a:t>
            </a:r>
            <a:r>
              <a:rPr lang="en-US" sz="1800" dirty="0" smtClean="0">
                <a:ln w="1905"/>
                <a:solidFill>
                  <a:srgbClr val="002060"/>
                </a:solidFill>
                <a:effectLst>
                  <a:innerShdw blurRad="69850" dist="43180" dir="5400000">
                    <a:srgbClr val="000000">
                      <a:alpha val="65000"/>
                    </a:srgbClr>
                  </a:innerShdw>
                </a:effectLst>
              </a:rPr>
              <a:t>HUYỆN HÓC MÔN</a:t>
            </a:r>
            <a:endParaRPr lang="en-US" sz="1800"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0517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173114" y="810259"/>
            <a:ext cx="4480877" cy="5876291"/>
          </a:xfrm>
          <a:prstGeom prst="rect">
            <a:avLst/>
          </a:prstGeom>
          <a:ln>
            <a:solidFill>
              <a:srgbClr val="002060"/>
            </a:solidFill>
          </a:ln>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096000" y="810259"/>
            <a:ext cx="4709796" cy="5876291"/>
          </a:xfrm>
          <a:prstGeom prst="rect">
            <a:avLst/>
          </a:prstGeom>
          <a:ln>
            <a:solidFill>
              <a:srgbClr val="002060"/>
            </a:solidFill>
          </a:ln>
        </p:spPr>
      </p:pic>
      <p:sp>
        <p:nvSpPr>
          <p:cNvPr id="5" name="Shape 93">
            <a:extLst>
              <a:ext uri="{FF2B5EF4-FFF2-40B4-BE49-F238E27FC236}">
                <a16:creationId xmlns="" xmlns:a16="http://schemas.microsoft.com/office/drawing/2014/main"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a:solidFill>
                  <a:srgbClr val="002060"/>
                </a:solidFill>
                <a:latin typeface="Times New Roman" panose="02020603050405020304" pitchFamily="18" charset="0"/>
                <a:cs typeface="Times New Roman" panose="02020603050405020304" pitchFamily="18" charset="0"/>
              </a:rPr>
              <a:t>HƯỚNG DẪN </a:t>
            </a:r>
            <a:r>
              <a:rPr lang="pt-BR" sz="2500" b="1" dirty="0" smtClean="0">
                <a:solidFill>
                  <a:srgbClr val="002060"/>
                </a:solidFill>
                <a:latin typeface="Times New Roman" panose="02020603050405020304" pitchFamily="18" charset="0"/>
                <a:cs typeface="Times New Roman" panose="02020603050405020304" pitchFamily="18" charset="0"/>
              </a:rPr>
              <a:t>CÀI ĐẶT VÀ </a:t>
            </a:r>
            <a:r>
              <a:rPr lang="pt-BR" sz="2500" b="1" dirty="0">
                <a:solidFill>
                  <a:srgbClr val="002060"/>
                </a:solidFill>
                <a:latin typeface="Times New Roman" panose="02020603050405020304" pitchFamily="18" charset="0"/>
                <a:cs typeface="Times New Roman" panose="02020603050405020304" pitchFamily="18" charset="0"/>
              </a:rPr>
              <a:t>SỬ DỤNG </a:t>
            </a:r>
            <a:r>
              <a:rPr lang="pt-BR" sz="2500" b="1" dirty="0" smtClean="0">
                <a:solidFill>
                  <a:srgbClr val="002060"/>
                </a:solidFill>
                <a:latin typeface="Times New Roman" panose="02020603050405020304" pitchFamily="18" charset="0"/>
                <a:cs typeface="Times New Roman" panose="02020603050405020304" pitchFamily="18" charset="0"/>
              </a:rPr>
              <a:t>ỨNG DỤNG VssID</a:t>
            </a:r>
            <a:endParaRPr lang="pt-BR" sz="25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552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07836"/>
            <a:ext cx="8672514" cy="5254523"/>
          </a:xfrm>
          <a:prstGeom prst="rect">
            <a:avLst/>
          </a:prstGeom>
          <a:ln w="28575">
            <a:solidFill>
              <a:srgbClr val="002060"/>
            </a:solidFill>
          </a:ln>
        </p:spPr>
      </p:pic>
      <p:sp>
        <p:nvSpPr>
          <p:cNvPr id="4" name="Rectangle 3"/>
          <p:cNvSpPr/>
          <p:nvPr/>
        </p:nvSpPr>
        <p:spPr>
          <a:xfrm>
            <a:off x="1019174" y="128587"/>
            <a:ext cx="9110663" cy="923330"/>
          </a:xfrm>
          <a:prstGeom prst="rect">
            <a:avLst/>
          </a:prstGeom>
        </p:spPr>
        <p:txBody>
          <a:bodyPr wrap="square">
            <a:spAutoFit/>
          </a:bodyPr>
          <a:lstStyle/>
          <a:p>
            <a:r>
              <a:rPr lang="en-US" b="1" dirty="0" err="1" smtClean="0">
                <a:solidFill>
                  <a:srgbClr val="002060"/>
                </a:solidFill>
                <a:latin typeface="Times New Roman" panose="02020603050405020304" pitchFamily="18" charset="0"/>
              </a:rPr>
              <a:t>Ngày</a:t>
            </a:r>
            <a:r>
              <a:rPr lang="en-US" b="1" dirty="0" smtClean="0">
                <a:solidFill>
                  <a:srgbClr val="002060"/>
                </a:solidFill>
                <a:latin typeface="Times New Roman" panose="02020603050405020304" pitchFamily="18" charset="0"/>
              </a:rPr>
              <a:t> 31/5/2021 BHXH </a:t>
            </a:r>
            <a:r>
              <a:rPr lang="en-US" b="1" dirty="0" err="1" smtClean="0">
                <a:solidFill>
                  <a:srgbClr val="002060"/>
                </a:solidFill>
                <a:latin typeface="Times New Roman" panose="02020603050405020304" pitchFamily="18" charset="0"/>
              </a:rPr>
              <a:t>Việt</a:t>
            </a:r>
            <a:r>
              <a:rPr lang="en-US" b="1" dirty="0" smtClean="0">
                <a:solidFill>
                  <a:srgbClr val="002060"/>
                </a:solidFill>
                <a:latin typeface="Times New Roman" panose="02020603050405020304" pitchFamily="18" charset="0"/>
              </a:rPr>
              <a:t> Nam </a:t>
            </a:r>
            <a:r>
              <a:rPr lang="en-US" b="1" dirty="0" err="1" smtClean="0">
                <a:solidFill>
                  <a:srgbClr val="002060"/>
                </a:solidFill>
                <a:latin typeface="Times New Roman" panose="02020603050405020304" pitchFamily="18" charset="0"/>
              </a:rPr>
              <a:t>đã</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có</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văn</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bản</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số</a:t>
            </a:r>
            <a:r>
              <a:rPr lang="en-US" b="1" dirty="0" smtClean="0">
                <a:solidFill>
                  <a:srgbClr val="002060"/>
                </a:solidFill>
                <a:latin typeface="Times New Roman" panose="02020603050405020304" pitchFamily="18" charset="0"/>
              </a:rPr>
              <a:t> 1493/BHXH-CSYT </a:t>
            </a:r>
            <a:r>
              <a:rPr lang="en-US" b="1" dirty="0" err="1" smtClean="0">
                <a:solidFill>
                  <a:srgbClr val="002060"/>
                </a:solidFill>
                <a:latin typeface="Times New Roman" panose="02020603050405020304" pitchFamily="18" charset="0"/>
              </a:rPr>
              <a:t>triển</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khai</a:t>
            </a:r>
            <a:r>
              <a:rPr lang="en-US" b="1" dirty="0" smtClean="0">
                <a:solidFill>
                  <a:srgbClr val="002060"/>
                </a:solidFill>
                <a:latin typeface="Times New Roman" panose="02020603050405020304" pitchFamily="18" charset="0"/>
              </a:rPr>
              <a:t> BHXH </a:t>
            </a:r>
            <a:r>
              <a:rPr lang="en-US" b="1" dirty="0" err="1" smtClean="0">
                <a:solidFill>
                  <a:srgbClr val="002060"/>
                </a:solidFill>
                <a:latin typeface="Times New Roman" panose="02020603050405020304" pitchFamily="18" charset="0"/>
              </a:rPr>
              <a:t>các</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tỉnh</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thành</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phố</a:t>
            </a:r>
            <a:r>
              <a:rPr lang="en-US" b="1" dirty="0" smtClean="0">
                <a:solidFill>
                  <a:srgbClr val="002060"/>
                </a:solidFill>
                <a:latin typeface="Times New Roman" panose="02020603050405020304" pitchFamily="18" charset="0"/>
              </a:rPr>
              <a:t> </a:t>
            </a:r>
            <a:r>
              <a:rPr lang="vi-VN" b="1" dirty="0" smtClean="0">
                <a:solidFill>
                  <a:srgbClr val="002060"/>
                </a:solidFill>
                <a:latin typeface="Times New Roman" panose="02020603050405020304" pitchFamily="18" charset="0"/>
              </a:rPr>
              <a:t>cho </a:t>
            </a:r>
            <a:r>
              <a:rPr lang="vi-VN" b="1" dirty="0">
                <a:solidFill>
                  <a:srgbClr val="002060"/>
                </a:solidFill>
                <a:latin typeface="Times New Roman" panose="02020603050405020304" pitchFamily="18" charset="0"/>
              </a:rPr>
              <a:t>phép người dân có thể dùng </a:t>
            </a:r>
            <a:r>
              <a:rPr lang="en-US" b="1" dirty="0" err="1" smtClean="0">
                <a:solidFill>
                  <a:srgbClr val="002060"/>
                </a:solidFill>
                <a:latin typeface="Times New Roman" panose="02020603050405020304" pitchFamily="18" charset="0"/>
              </a:rPr>
              <a:t>hình</a:t>
            </a:r>
            <a:r>
              <a:rPr lang="en-US" b="1" dirty="0" smtClean="0">
                <a:solidFill>
                  <a:srgbClr val="002060"/>
                </a:solidFill>
                <a:latin typeface="Times New Roman" panose="02020603050405020304" pitchFamily="18" charset="0"/>
              </a:rPr>
              <a:t> </a:t>
            </a:r>
            <a:r>
              <a:rPr lang="vi-VN" b="1" dirty="0" smtClean="0">
                <a:solidFill>
                  <a:srgbClr val="002060"/>
                </a:solidFill>
                <a:latin typeface="Times New Roman" panose="02020603050405020304" pitchFamily="18" charset="0"/>
              </a:rPr>
              <a:t>ảnh </a:t>
            </a:r>
            <a:r>
              <a:rPr lang="vi-VN" b="1" dirty="0">
                <a:solidFill>
                  <a:srgbClr val="002060"/>
                </a:solidFill>
                <a:latin typeface="Times New Roman" panose="02020603050405020304" pitchFamily="18" charset="0"/>
              </a:rPr>
              <a:t>thẻ </a:t>
            </a:r>
            <a:r>
              <a:rPr lang="en-US" b="1" dirty="0" smtClean="0">
                <a:solidFill>
                  <a:srgbClr val="002060"/>
                </a:solidFill>
                <a:latin typeface="Times New Roman" panose="02020603050405020304" pitchFamily="18" charset="0"/>
              </a:rPr>
              <a:t>BHYT </a:t>
            </a:r>
            <a:r>
              <a:rPr lang="vi-VN" b="1" dirty="0" smtClean="0">
                <a:solidFill>
                  <a:srgbClr val="002060"/>
                </a:solidFill>
                <a:latin typeface="Times New Roman" panose="02020603050405020304" pitchFamily="18" charset="0"/>
              </a:rPr>
              <a:t>hoặc </a:t>
            </a:r>
            <a:r>
              <a:rPr lang="vi-VN" b="1" dirty="0">
                <a:solidFill>
                  <a:srgbClr val="002060"/>
                </a:solidFill>
                <a:latin typeface="Times New Roman" panose="02020603050405020304" pitchFamily="18" charset="0"/>
              </a:rPr>
              <a:t>mã QR trên ứng dụng VssID để khám </a:t>
            </a:r>
            <a:r>
              <a:rPr lang="en-US" b="1" dirty="0" err="1" smtClean="0">
                <a:solidFill>
                  <a:srgbClr val="002060"/>
                </a:solidFill>
                <a:latin typeface="Times New Roman" panose="02020603050405020304" pitchFamily="18" charset="0"/>
              </a:rPr>
              <a:t>bệnh</a:t>
            </a:r>
            <a:r>
              <a:rPr lang="en-US" b="1" dirty="0" smtClean="0">
                <a:solidFill>
                  <a:srgbClr val="002060"/>
                </a:solidFill>
                <a:latin typeface="Times New Roman" panose="02020603050405020304" pitchFamily="18" charset="0"/>
              </a:rPr>
              <a:t>, </a:t>
            </a:r>
            <a:r>
              <a:rPr lang="vi-VN" b="1" dirty="0" smtClean="0">
                <a:solidFill>
                  <a:srgbClr val="002060"/>
                </a:solidFill>
                <a:latin typeface="Times New Roman" panose="02020603050405020304" pitchFamily="18" charset="0"/>
              </a:rPr>
              <a:t>chữa </a:t>
            </a:r>
            <a:r>
              <a:rPr lang="vi-VN" b="1" dirty="0">
                <a:solidFill>
                  <a:srgbClr val="002060"/>
                </a:solidFill>
                <a:latin typeface="Times New Roman" panose="02020603050405020304" pitchFamily="18" charset="0"/>
              </a:rPr>
              <a:t>bệnh từ ngày </a:t>
            </a:r>
            <a:r>
              <a:rPr lang="vi-VN" b="1" dirty="0" smtClean="0">
                <a:solidFill>
                  <a:srgbClr val="002060"/>
                </a:solidFill>
                <a:latin typeface="Times New Roman" panose="02020603050405020304" pitchFamily="18" charset="0"/>
              </a:rPr>
              <a:t>01/6/2021</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trên</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phạm</a:t>
            </a:r>
            <a:r>
              <a:rPr lang="en-US" b="1" dirty="0" smtClean="0">
                <a:solidFill>
                  <a:srgbClr val="002060"/>
                </a:solidFill>
                <a:latin typeface="Times New Roman" panose="02020603050405020304" pitchFamily="18" charset="0"/>
              </a:rPr>
              <a:t> vi </a:t>
            </a:r>
            <a:r>
              <a:rPr lang="en-US" b="1" dirty="0" err="1" smtClean="0">
                <a:solidFill>
                  <a:srgbClr val="002060"/>
                </a:solidFill>
                <a:latin typeface="Times New Roman" panose="02020603050405020304" pitchFamily="18" charset="0"/>
              </a:rPr>
              <a:t>toàn</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quốc</a:t>
            </a:r>
            <a:r>
              <a:rPr lang="en-US" b="1" dirty="0" smtClean="0">
                <a:solidFill>
                  <a:srgbClr val="002060"/>
                </a:solidFill>
                <a:latin typeface="Times New Roman" panose="02020603050405020304" pitchFamily="18" charset="0"/>
              </a:rPr>
              <a:t>.</a:t>
            </a:r>
            <a:endParaRPr lang="vi-VN" b="1" i="0" dirty="0">
              <a:solidFill>
                <a:srgbClr val="002060"/>
              </a:solidFill>
              <a:effectLst/>
              <a:latin typeface="Times New Roman" panose="02020603050405020304" pitchFamily="18" charset="0"/>
            </a:endParaRPr>
          </a:p>
        </p:txBody>
      </p:sp>
    </p:spTree>
    <p:extLst>
      <p:ext uri="{BB962C8B-B14F-4D97-AF65-F5344CB8AC3E}">
        <p14:creationId xmlns:p14="http://schemas.microsoft.com/office/powerpoint/2010/main" val="281717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2130" y="4697877"/>
            <a:ext cx="3024875" cy="1849043"/>
          </a:xfrm>
          <a:prstGeom prst="rect">
            <a:avLst/>
          </a:prstGeom>
          <a:ln>
            <a:solidFill>
              <a:srgbClr val="002060"/>
            </a:solidFill>
          </a:ln>
        </p:spPr>
      </p:pic>
      <p:sp>
        <p:nvSpPr>
          <p:cNvPr id="16" name="Shape 93">
            <a:extLst>
              <a:ext uri="{FF2B5EF4-FFF2-40B4-BE49-F238E27FC236}">
                <a16:creationId xmlns:a16="http://schemas.microsoft.com/office/drawing/2014/main" xmlns="" id="{2E45BA2A-C81B-4F4E-83DC-A7B2098BE738}"/>
              </a:ext>
            </a:extLst>
          </p:cNvPr>
          <p:cNvSpPr/>
          <p:nvPr/>
        </p:nvSpPr>
        <p:spPr>
          <a:xfrm>
            <a:off x="3201337" y="165408"/>
            <a:ext cx="5789327" cy="48731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ctr"/>
            <a:r>
              <a:rPr lang="pt-BR" sz="2500" b="1" dirty="0" smtClean="0">
                <a:solidFill>
                  <a:srgbClr val="002060"/>
                </a:solidFill>
                <a:latin typeface="Times New Roman" panose="02020603050405020304" pitchFamily="18" charset="0"/>
                <a:cs typeface="Times New Roman" panose="02020603050405020304" pitchFamily="18" charset="0"/>
              </a:rPr>
              <a:t>THÔNG TIN CẦN THIẾT</a:t>
            </a:r>
            <a:endParaRPr lang="pt-BR" sz="2500" b="1" dirty="0">
              <a:solidFill>
                <a:srgbClr val="002060"/>
              </a:solidFill>
              <a:latin typeface="Times New Roman" panose="02020603050405020304" pitchFamily="18" charset="0"/>
              <a:cs typeface="Times New Roman" panose="02020603050405020304" pitchFamily="18" charset="0"/>
            </a:endParaRPr>
          </a:p>
        </p:txBody>
      </p:sp>
      <p:sp>
        <p:nvSpPr>
          <p:cNvPr id="7" name="Shape 93">
            <a:extLst>
              <a:ext uri="{FF2B5EF4-FFF2-40B4-BE49-F238E27FC236}">
                <a16:creationId xmlns:a16="http://schemas.microsoft.com/office/drawing/2014/main" xmlns="" id="{6E8A9287-EC84-438C-B203-57638F986EBF}"/>
              </a:ext>
            </a:extLst>
          </p:cNvPr>
          <p:cNvSpPr/>
          <p:nvPr/>
        </p:nvSpPr>
        <p:spPr>
          <a:xfrm>
            <a:off x="526039" y="721192"/>
            <a:ext cx="10500719"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800" b="1" dirty="0">
                <a:solidFill>
                  <a:srgbClr val="0070C0"/>
                </a:solidFill>
                <a:latin typeface="Times New Roman" panose="02020603050405020304" pitchFamily="18" charset="0"/>
                <a:cs typeface="Times New Roman" panose="02020603050405020304" pitchFamily="18" charset="0"/>
              </a:rPr>
              <a:t>Chuẩn bị thông tin để kê khai gồm:</a:t>
            </a:r>
          </a:p>
          <a:p>
            <a:pPr marL="285750" indent="-285750" algn="just">
              <a:buFontTx/>
              <a:buChar char="-"/>
            </a:pPr>
            <a:r>
              <a:rPr lang="pt-BR" sz="1800" b="1" dirty="0" smtClean="0">
                <a:solidFill>
                  <a:srgbClr val="0070C0"/>
                </a:solidFill>
                <a:latin typeface="Times New Roman" panose="02020603050405020304" pitchFamily="18" charset="0"/>
                <a:cs typeface="Times New Roman" panose="02020603050405020304" pitchFamily="18" charset="0"/>
              </a:rPr>
              <a:t>Ảnh chụp 02 mặt Chứng </a:t>
            </a:r>
            <a:r>
              <a:rPr lang="pt-BR" sz="1800" b="1" dirty="0">
                <a:solidFill>
                  <a:srgbClr val="0070C0"/>
                </a:solidFill>
                <a:latin typeface="Times New Roman" panose="02020603050405020304" pitchFamily="18" charset="0"/>
                <a:cs typeface="Times New Roman" panose="02020603050405020304" pitchFamily="18" charset="0"/>
              </a:rPr>
              <a:t>minh thư nhân dân/Thẻ căn cước công </a:t>
            </a:r>
            <a:r>
              <a:rPr lang="pt-BR" sz="1800" b="1" dirty="0" smtClean="0">
                <a:solidFill>
                  <a:srgbClr val="0070C0"/>
                </a:solidFill>
                <a:latin typeface="Times New Roman" panose="02020603050405020304" pitchFamily="18" charset="0"/>
                <a:cs typeface="Times New Roman" panose="02020603050405020304" pitchFamily="18" charset="0"/>
              </a:rPr>
              <a:t>dân, ảnh chân dung</a:t>
            </a:r>
            <a:endParaRPr lang="pt-BR" sz="1800" b="1" dirty="0">
              <a:solidFill>
                <a:srgbClr val="0070C0"/>
              </a:solidFill>
              <a:latin typeface="Times New Roman" panose="02020603050405020304" pitchFamily="18" charset="0"/>
              <a:cs typeface="Times New Roman" panose="02020603050405020304" pitchFamily="18" charset="0"/>
            </a:endParaRPr>
          </a:p>
          <a:p>
            <a:pPr marL="285750" indent="-285750" algn="just">
              <a:buFontTx/>
              <a:buChar char="-"/>
            </a:pPr>
            <a:r>
              <a:rPr lang="pt-BR" sz="1800" b="1" dirty="0" smtClean="0">
                <a:solidFill>
                  <a:srgbClr val="0070C0"/>
                </a:solidFill>
                <a:latin typeface="Times New Roman" panose="02020603050405020304" pitchFamily="18" charset="0"/>
                <a:cs typeface="Times New Roman" panose="02020603050405020304" pitchFamily="18" charset="0"/>
              </a:rPr>
              <a:t>Mã số BHXH là 10 </a:t>
            </a:r>
            <a:r>
              <a:rPr lang="pt-BR" sz="1800" b="1" dirty="0">
                <a:solidFill>
                  <a:srgbClr val="0070C0"/>
                </a:solidFill>
                <a:latin typeface="Times New Roman" panose="02020603050405020304" pitchFamily="18" charset="0"/>
                <a:cs typeface="Times New Roman" panose="02020603050405020304" pitchFamily="18" charset="0"/>
              </a:rPr>
              <a:t>số cuối trên thẻ </a:t>
            </a:r>
            <a:r>
              <a:rPr lang="pt-BR" sz="1800" b="1" dirty="0" smtClean="0">
                <a:solidFill>
                  <a:srgbClr val="0070C0"/>
                </a:solidFill>
                <a:latin typeface="Times New Roman" panose="02020603050405020304" pitchFamily="18" charset="0"/>
                <a:cs typeface="Times New Roman" panose="02020603050405020304" pitchFamily="18" charset="0"/>
              </a:rPr>
              <a:t>BHYT</a:t>
            </a:r>
          </a:p>
          <a:p>
            <a:pPr marL="285750" indent="-285750" algn="just">
              <a:buFontTx/>
              <a:buChar char="-"/>
            </a:pPr>
            <a:r>
              <a:rPr lang="pt-BR" sz="1800" b="1" dirty="0" smtClean="0">
                <a:solidFill>
                  <a:srgbClr val="0070C0"/>
                </a:solidFill>
                <a:latin typeface="Times New Roman" panose="02020603050405020304" pitchFamily="18" charset="0"/>
                <a:cs typeface="Times New Roman" panose="02020603050405020304" pitchFamily="18" charset="0"/>
              </a:rPr>
              <a:t>Số điện thoại</a:t>
            </a:r>
            <a:endParaRPr lang="pt-BR" sz="1800" b="1" dirty="0">
              <a:solidFill>
                <a:srgbClr val="0070C0"/>
              </a:solidFill>
              <a:latin typeface="Times New Roman" panose="02020603050405020304" pitchFamily="18" charset="0"/>
              <a:cs typeface="Times New Roman" panose="02020603050405020304" pitchFamily="18" charset="0"/>
            </a:endParaRPr>
          </a:p>
        </p:txBody>
      </p:sp>
      <p:sp>
        <p:nvSpPr>
          <p:cNvPr id="22" name="Shape 93">
            <a:extLst>
              <a:ext uri="{FF2B5EF4-FFF2-40B4-BE49-F238E27FC236}">
                <a16:creationId xmlns:a16="http://schemas.microsoft.com/office/drawing/2014/main" xmlns="" id="{9690ABCE-CB95-4464-99B1-1B9931C51F62}"/>
              </a:ext>
            </a:extLst>
          </p:cNvPr>
          <p:cNvSpPr/>
          <p:nvPr/>
        </p:nvSpPr>
        <p:spPr>
          <a:xfrm>
            <a:off x="6504266" y="4697877"/>
            <a:ext cx="2416054" cy="6565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ctr"/>
            <a:r>
              <a:rPr lang="pt-BR" sz="1800" b="1" dirty="0" smtClean="0">
                <a:solidFill>
                  <a:srgbClr val="002060"/>
                </a:solidFill>
                <a:latin typeface="Arial" panose="020B0604020202020204" pitchFamily="34" charset="0"/>
                <a:cs typeface="Arial" panose="020B0604020202020204" pitchFamily="34" charset="0"/>
              </a:rPr>
              <a:t>10 số cuối của Thẻ BHYT là Mã số </a:t>
            </a:r>
            <a:r>
              <a:rPr lang="pt-BR" sz="1800" b="1" dirty="0">
                <a:solidFill>
                  <a:srgbClr val="002060"/>
                </a:solidFill>
                <a:latin typeface="Arial" panose="020B0604020202020204" pitchFamily="34" charset="0"/>
                <a:cs typeface="Arial" panose="020B0604020202020204" pitchFamily="34" charset="0"/>
              </a:rPr>
              <a:t>BHXH</a:t>
            </a:r>
          </a:p>
        </p:txBody>
      </p:sp>
      <p:sp>
        <p:nvSpPr>
          <p:cNvPr id="20" name="Arrow: Right 19">
            <a:extLst>
              <a:ext uri="{FF2B5EF4-FFF2-40B4-BE49-F238E27FC236}">
                <a16:creationId xmlns:a16="http://schemas.microsoft.com/office/drawing/2014/main" xmlns="" id="{8E567A62-6FA5-477B-A2B8-2AE9E0F44056}"/>
              </a:ext>
            </a:extLst>
          </p:cNvPr>
          <p:cNvSpPr/>
          <p:nvPr/>
        </p:nvSpPr>
        <p:spPr>
          <a:xfrm rot="10800000" flipV="1">
            <a:off x="4543868" y="4888435"/>
            <a:ext cx="965546" cy="477544"/>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xmlns="" id="{9CB4E472-AA5F-4541-80F1-00724C89253F}"/>
              </a:ext>
            </a:extLst>
          </p:cNvPr>
          <p:cNvSpPr/>
          <p:nvPr/>
        </p:nvSpPr>
        <p:spPr>
          <a:xfrm>
            <a:off x="3071809" y="5026172"/>
            <a:ext cx="842519" cy="202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843531" y="4029686"/>
            <a:ext cx="2700337"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Times New Roman" panose="02020603050405020304" pitchFamily="18" charset="0"/>
                <a:cs typeface="Times New Roman" panose="02020603050405020304" pitchFamily="18" charset="0"/>
              </a:rPr>
              <a:t>MẶT TRƯỚC	</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504266" y="4022542"/>
            <a:ext cx="2700337"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Times New Roman" panose="02020603050405020304" pitchFamily="18" charset="0"/>
                <a:cs typeface="Times New Roman" panose="02020603050405020304" pitchFamily="18" charset="0"/>
              </a:rPr>
              <a:t>MẶT SAU</a:t>
            </a:r>
          </a:p>
        </p:txBody>
      </p:sp>
      <p:pic>
        <p:nvPicPr>
          <p:cNvPr id="10" name="Picture 9"/>
          <p:cNvPicPr>
            <a:picLocks noChangeAspect="1"/>
          </p:cNvPicPr>
          <p:nvPr/>
        </p:nvPicPr>
        <p:blipFill>
          <a:blip r:embed="rId3"/>
          <a:stretch>
            <a:fillRect/>
          </a:stretch>
        </p:blipFill>
        <p:spPr>
          <a:xfrm>
            <a:off x="1412130" y="2000251"/>
            <a:ext cx="3024875" cy="1857005"/>
          </a:xfrm>
          <a:prstGeom prst="rect">
            <a:avLst/>
          </a:prstGeom>
        </p:spPr>
      </p:pic>
      <p:pic>
        <p:nvPicPr>
          <p:cNvPr id="12" name="Picture 11"/>
          <p:cNvPicPr>
            <a:picLocks noChangeAspect="1"/>
          </p:cNvPicPr>
          <p:nvPr/>
        </p:nvPicPr>
        <p:blipFill>
          <a:blip r:embed="rId4"/>
          <a:stretch>
            <a:fillRect/>
          </a:stretch>
        </p:blipFill>
        <p:spPr>
          <a:xfrm>
            <a:off x="5953403" y="1985905"/>
            <a:ext cx="3251200" cy="1885696"/>
          </a:xfrm>
          <a:prstGeom prst="rect">
            <a:avLst/>
          </a:prstGeom>
        </p:spPr>
      </p:pic>
    </p:spTree>
    <p:extLst>
      <p:ext uri="{BB962C8B-B14F-4D97-AF65-F5344CB8AC3E}">
        <p14:creationId xmlns:p14="http://schemas.microsoft.com/office/powerpoint/2010/main" val="35667358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93">
            <a:extLst>
              <a:ext uri="{FF2B5EF4-FFF2-40B4-BE49-F238E27FC236}">
                <a16:creationId xmlns:a16="http://schemas.microsoft.com/office/drawing/2014/main" xmlns=""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a:solidFill>
                  <a:srgbClr val="002060"/>
                </a:solidFill>
                <a:latin typeface="Times New Roman" panose="02020603050405020304" pitchFamily="18" charset="0"/>
                <a:cs typeface="Times New Roman" panose="02020603050405020304" pitchFamily="18" charset="0"/>
              </a:rPr>
              <a:t>HƯỚNG DẪN </a:t>
            </a:r>
            <a:r>
              <a:rPr lang="pt-BR" sz="2500" b="1" dirty="0" smtClean="0">
                <a:solidFill>
                  <a:srgbClr val="002060"/>
                </a:solidFill>
                <a:latin typeface="Times New Roman" panose="02020603050405020304" pitchFamily="18" charset="0"/>
                <a:cs typeface="Times New Roman" panose="02020603050405020304" pitchFamily="18" charset="0"/>
              </a:rPr>
              <a:t>CÀI ĐẶT VÀ </a:t>
            </a:r>
            <a:r>
              <a:rPr lang="pt-BR" sz="2500" b="1" dirty="0">
                <a:solidFill>
                  <a:srgbClr val="002060"/>
                </a:solidFill>
                <a:latin typeface="Times New Roman" panose="02020603050405020304" pitchFamily="18" charset="0"/>
                <a:cs typeface="Times New Roman" panose="02020603050405020304" pitchFamily="18" charset="0"/>
              </a:rPr>
              <a:t>SỬ DỤNG </a:t>
            </a:r>
            <a:r>
              <a:rPr lang="pt-BR" sz="2500" b="1" dirty="0" smtClean="0">
                <a:solidFill>
                  <a:srgbClr val="002060"/>
                </a:solidFill>
                <a:latin typeface="Times New Roman" panose="02020603050405020304" pitchFamily="18" charset="0"/>
                <a:cs typeface="Times New Roman" panose="02020603050405020304" pitchFamily="18" charset="0"/>
              </a:rPr>
              <a:t>ỨNG DỤNG VssID</a:t>
            </a:r>
            <a:endParaRPr lang="pt-BR" sz="2500" b="1" dirty="0">
              <a:solidFill>
                <a:srgbClr val="002060"/>
              </a:solidFill>
              <a:latin typeface="Times New Roman" panose="02020603050405020304" pitchFamily="18" charset="0"/>
              <a:cs typeface="Times New Roman" panose="02020603050405020304" pitchFamily="18" charset="0"/>
            </a:endParaRPr>
          </a:p>
        </p:txBody>
      </p:sp>
      <p:sp>
        <p:nvSpPr>
          <p:cNvPr id="20" name="Shape 93">
            <a:extLst>
              <a:ext uri="{FF2B5EF4-FFF2-40B4-BE49-F238E27FC236}">
                <a16:creationId xmlns:a16="http://schemas.microsoft.com/office/drawing/2014/main" xmlns="" id="{9BD6923D-7C07-4390-A1AB-EFCBF3E7C7EA}"/>
              </a:ext>
            </a:extLst>
          </p:cNvPr>
          <p:cNvSpPr/>
          <p:nvPr/>
        </p:nvSpPr>
        <p:spPr>
          <a:xfrm>
            <a:off x="351578" y="723224"/>
            <a:ext cx="3664049" cy="33342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500" b="1" dirty="0">
                <a:latin typeface="Arial" panose="020B0604020202020204" pitchFamily="34" charset="0"/>
                <a:cs typeface="Arial" panose="020B0604020202020204" pitchFamily="34" charset="0"/>
              </a:rPr>
              <a:t>Bước 1</a:t>
            </a:r>
            <a:r>
              <a:rPr lang="pt-BR" sz="1500" b="1" dirty="0" smtClean="0">
                <a:latin typeface="Arial" panose="020B0604020202020204" pitchFamily="34" charset="0"/>
                <a:cs typeface="Arial" panose="020B0604020202020204" pitchFamily="34" charset="0"/>
              </a:rPr>
              <a:t>: chọn đăng ký tài khoản</a:t>
            </a:r>
            <a:endParaRPr lang="pt-BR" sz="1500" b="1"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xmlns="" id="{98593C40-C2CE-4F34-8391-F4307CCFE6DA}"/>
              </a:ext>
            </a:extLst>
          </p:cNvPr>
          <p:cNvSpPr/>
          <p:nvPr/>
        </p:nvSpPr>
        <p:spPr>
          <a:xfrm>
            <a:off x="2402963" y="3372753"/>
            <a:ext cx="1049921" cy="2439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93">
            <a:extLst>
              <a:ext uri="{FF2B5EF4-FFF2-40B4-BE49-F238E27FC236}">
                <a16:creationId xmlns:a16="http://schemas.microsoft.com/office/drawing/2014/main" xmlns="" id="{A0F38581-A4E9-43C7-847F-98A6F8EA4FCB}"/>
              </a:ext>
            </a:extLst>
          </p:cNvPr>
          <p:cNvSpPr/>
          <p:nvPr/>
        </p:nvSpPr>
        <p:spPr>
          <a:xfrm>
            <a:off x="5122310" y="751147"/>
            <a:ext cx="3664049" cy="33342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500" b="1" dirty="0">
                <a:latin typeface="Arial" panose="020B0604020202020204" pitchFamily="34" charset="0"/>
                <a:cs typeface="Arial" panose="020B0604020202020204" pitchFamily="34" charset="0"/>
              </a:rPr>
              <a:t>Bước 2</a:t>
            </a:r>
            <a:r>
              <a:rPr lang="pt-BR" sz="1500" b="1" dirty="0" smtClean="0">
                <a:latin typeface="Arial" panose="020B0604020202020204" pitchFamily="34" charset="0"/>
                <a:cs typeface="Arial" panose="020B0604020202020204" pitchFamily="34" charset="0"/>
              </a:rPr>
              <a:t>: Điền đầy đủ thông tin cá nhân</a:t>
            </a:r>
            <a:endParaRPr lang="pt-BR" sz="1500" b="1" dirty="0">
              <a:latin typeface="Arial" panose="020B0604020202020204" pitchFamily="34" charset="0"/>
              <a:cs typeface="Arial" panose="020B0604020202020204" pitchFamily="34" charset="0"/>
            </a:endParaRPr>
          </a:p>
        </p:txBody>
      </p:sp>
      <p:sp>
        <p:nvSpPr>
          <p:cNvPr id="4" name="Left Arrow 3"/>
          <p:cNvSpPr/>
          <p:nvPr/>
        </p:nvSpPr>
        <p:spPr>
          <a:xfrm>
            <a:off x="3781580" y="3303378"/>
            <a:ext cx="754379" cy="398244"/>
          </a:xfrm>
          <a:prstGeom prst="lef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076" y="1300963"/>
            <a:ext cx="3291669" cy="5322651"/>
          </a:xfrm>
          <a:prstGeom prst="rect">
            <a:avLst/>
          </a:prstGeom>
          <a:ln>
            <a:solidFill>
              <a:srgbClr val="002060"/>
            </a:solidFill>
          </a:ln>
        </p:spPr>
      </p:pic>
      <p:sp>
        <p:nvSpPr>
          <p:cNvPr id="13" name="Rectangle 12"/>
          <p:cNvSpPr/>
          <p:nvPr/>
        </p:nvSpPr>
        <p:spPr>
          <a:xfrm>
            <a:off x="8003852" y="4729175"/>
            <a:ext cx="4279927" cy="1894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Nhập</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các</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thông</a:t>
            </a:r>
            <a:r>
              <a:rPr lang="en-US" b="1" dirty="0" smtClean="0">
                <a:solidFill>
                  <a:srgbClr val="0070C0"/>
                </a:solidFill>
                <a:latin typeface="Times New Roman" panose="02020603050405020304" pitchFamily="18" charset="0"/>
                <a:cs typeface="Times New Roman" panose="02020603050405020304" pitchFamily="18" charset="0"/>
              </a:rPr>
              <a:t> tin:</a:t>
            </a:r>
          </a:p>
          <a:p>
            <a:pPr marL="285750" indent="-285750">
              <a:buFontTx/>
              <a:buChar char="-"/>
            </a:pPr>
            <a:r>
              <a:rPr lang="en-US" b="1" dirty="0" err="1" smtClean="0">
                <a:solidFill>
                  <a:srgbClr val="0070C0"/>
                </a:solidFill>
                <a:latin typeface="Times New Roman" panose="02020603050405020304" pitchFamily="18" charset="0"/>
                <a:cs typeface="Times New Roman" panose="02020603050405020304" pitchFamily="18" charset="0"/>
              </a:rPr>
              <a:t>Mã</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số</a:t>
            </a:r>
            <a:r>
              <a:rPr lang="en-US" b="1" dirty="0" smtClean="0">
                <a:solidFill>
                  <a:srgbClr val="0070C0"/>
                </a:solidFill>
                <a:latin typeface="Times New Roman" panose="02020603050405020304" pitchFamily="18" charset="0"/>
                <a:cs typeface="Times New Roman" panose="02020603050405020304" pitchFamily="18" charset="0"/>
              </a:rPr>
              <a:t> BHXH</a:t>
            </a:r>
          </a:p>
          <a:p>
            <a:pPr marL="285750" indent="-285750">
              <a:buFontTx/>
              <a:buChar char="-"/>
            </a:pPr>
            <a:r>
              <a:rPr lang="en-US" b="1" dirty="0" err="1" smtClean="0">
                <a:solidFill>
                  <a:srgbClr val="0070C0"/>
                </a:solidFill>
                <a:latin typeface="Times New Roman" panose="02020603050405020304" pitchFamily="18" charset="0"/>
                <a:cs typeface="Times New Roman" panose="02020603050405020304" pitchFamily="18" charset="0"/>
              </a:rPr>
              <a:t>Họ</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và</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tên</a:t>
            </a:r>
            <a:endParaRPr lang="en-US" b="1" dirty="0" smtClean="0">
              <a:solidFill>
                <a:srgbClr val="0070C0"/>
              </a:solidFill>
              <a:latin typeface="Times New Roman" panose="02020603050405020304" pitchFamily="18" charset="0"/>
              <a:cs typeface="Times New Roman" panose="02020603050405020304" pitchFamily="18" charset="0"/>
            </a:endParaRPr>
          </a:p>
          <a:p>
            <a:pPr marL="285750" indent="-285750">
              <a:buFontTx/>
              <a:buChar char="-"/>
            </a:pPr>
            <a:r>
              <a:rPr lang="en-US" b="1" dirty="0" err="1" smtClean="0">
                <a:solidFill>
                  <a:srgbClr val="0070C0"/>
                </a:solidFill>
                <a:latin typeface="Times New Roman" panose="02020603050405020304" pitchFamily="18" charset="0"/>
                <a:cs typeface="Times New Roman" panose="02020603050405020304" pitchFamily="18" charset="0"/>
              </a:rPr>
              <a:t>Số</a:t>
            </a:r>
            <a:r>
              <a:rPr lang="en-US" b="1" dirty="0" smtClean="0">
                <a:solidFill>
                  <a:srgbClr val="0070C0"/>
                </a:solidFill>
                <a:latin typeface="Times New Roman" panose="02020603050405020304" pitchFamily="18" charset="0"/>
                <a:cs typeface="Times New Roman" panose="02020603050405020304" pitchFamily="18" charset="0"/>
              </a:rPr>
              <a:t> CCCD/ CMND/ </a:t>
            </a:r>
            <a:r>
              <a:rPr lang="en-US" b="1" dirty="0" err="1" smtClean="0">
                <a:solidFill>
                  <a:srgbClr val="0070C0"/>
                </a:solidFill>
                <a:latin typeface="Times New Roman" panose="02020603050405020304" pitchFamily="18" charset="0"/>
                <a:cs typeface="Times New Roman" panose="02020603050405020304" pitchFamily="18" charset="0"/>
              </a:rPr>
              <a:t>Hộ</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chiếu</a:t>
            </a:r>
            <a:endParaRPr lang="en-US" b="1" dirty="0" smtClean="0">
              <a:solidFill>
                <a:srgbClr val="0070C0"/>
              </a:solidFill>
              <a:latin typeface="Times New Roman" panose="02020603050405020304" pitchFamily="18" charset="0"/>
              <a:cs typeface="Times New Roman" panose="02020603050405020304" pitchFamily="18" charset="0"/>
            </a:endParaRPr>
          </a:p>
          <a:p>
            <a:pPr marL="285750" indent="-285750">
              <a:buFontTx/>
              <a:buChar char="-"/>
            </a:pPr>
            <a:r>
              <a:rPr lang="en-US" b="1" dirty="0" err="1" smtClean="0">
                <a:solidFill>
                  <a:srgbClr val="0070C0"/>
                </a:solidFill>
                <a:latin typeface="Times New Roman" panose="02020603050405020304" pitchFamily="18" charset="0"/>
                <a:cs typeface="Times New Roman" panose="02020603050405020304" pitchFamily="18" charset="0"/>
              </a:rPr>
              <a:t>Địa</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chỉ</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liên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hệ</a:t>
            </a:r>
            <a:endParaRPr lang="en-US" b="1" dirty="0" smtClean="0">
              <a:solidFill>
                <a:srgbClr val="0070C0"/>
              </a:solidFill>
              <a:latin typeface="Times New Roman" panose="02020603050405020304" pitchFamily="18" charset="0"/>
              <a:cs typeface="Times New Roman" panose="02020603050405020304" pitchFamily="18" charset="0"/>
            </a:endParaRPr>
          </a:p>
          <a:p>
            <a:pPr marL="285750" indent="-285750">
              <a:buFontTx/>
              <a:buChar char="-"/>
            </a:pPr>
            <a:r>
              <a:rPr lang="en-US" b="1" dirty="0" err="1" smtClean="0">
                <a:solidFill>
                  <a:srgbClr val="0070C0"/>
                </a:solidFill>
                <a:latin typeface="Times New Roman" panose="02020603050405020304" pitchFamily="18" charset="0"/>
                <a:cs typeface="Times New Roman" panose="02020603050405020304" pitchFamily="18" charset="0"/>
              </a:rPr>
              <a:t>Số</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điện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thoại</a:t>
            </a:r>
            <a:endParaRPr lang="en-US" b="1" dirty="0" smtClean="0">
              <a:solidFill>
                <a:srgbClr val="0070C0"/>
              </a:solidFill>
              <a:latin typeface="Times New Roman" panose="02020603050405020304" pitchFamily="18" charset="0"/>
              <a:cs typeface="Times New Roman" panose="02020603050405020304" pitchFamily="18" charset="0"/>
            </a:endParaRPr>
          </a:p>
        </p:txBody>
      </p:sp>
      <p:sp>
        <p:nvSpPr>
          <p:cNvPr id="14" name="Left Arrow 13"/>
          <p:cNvSpPr/>
          <p:nvPr/>
        </p:nvSpPr>
        <p:spPr>
          <a:xfrm>
            <a:off x="8032473" y="1877978"/>
            <a:ext cx="1420817" cy="252384"/>
          </a:xfrm>
          <a:prstGeom prst="lef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200378" y="1409795"/>
            <a:ext cx="1136683" cy="620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rgbClr val="00B050"/>
                </a:solidFill>
                <a:latin typeface="Times New Roman" panose="02020603050405020304" pitchFamily="18" charset="0"/>
                <a:cs typeface="Times New Roman" panose="02020603050405020304" pitchFamily="18" charset="0"/>
              </a:rPr>
              <a:t>Quét</a:t>
            </a:r>
            <a:r>
              <a:rPr lang="en-US" sz="1200" b="1" dirty="0" smtClean="0">
                <a:solidFill>
                  <a:srgbClr val="00B050"/>
                </a:solidFill>
                <a:latin typeface="Times New Roman" panose="02020603050405020304" pitchFamily="18" charset="0"/>
                <a:cs typeface="Times New Roman" panose="02020603050405020304" pitchFamily="18" charset="0"/>
              </a:rPr>
              <a:t> </a:t>
            </a:r>
            <a:r>
              <a:rPr lang="en-US" sz="1200" b="1" dirty="0" err="1" smtClean="0">
                <a:solidFill>
                  <a:srgbClr val="00B050"/>
                </a:solidFill>
                <a:latin typeface="Times New Roman" panose="02020603050405020304" pitchFamily="18" charset="0"/>
                <a:cs typeface="Times New Roman" panose="02020603050405020304" pitchFamily="18" charset="0"/>
              </a:rPr>
              <a:t>mã</a:t>
            </a:r>
            <a:r>
              <a:rPr lang="en-US" sz="1200" b="1" dirty="0" smtClean="0">
                <a:solidFill>
                  <a:srgbClr val="00B050"/>
                </a:solidFill>
                <a:latin typeface="Times New Roman" panose="02020603050405020304" pitchFamily="18" charset="0"/>
                <a:cs typeface="Times New Roman" panose="02020603050405020304" pitchFamily="18" charset="0"/>
              </a:rPr>
              <a:t> QR </a:t>
            </a:r>
            <a:r>
              <a:rPr lang="en-US" sz="1200" b="1" dirty="0" err="1" smtClean="0">
                <a:solidFill>
                  <a:srgbClr val="00B050"/>
                </a:solidFill>
                <a:latin typeface="Times New Roman" panose="02020603050405020304" pitchFamily="18" charset="0"/>
                <a:cs typeface="Times New Roman" panose="02020603050405020304" pitchFamily="18" charset="0"/>
              </a:rPr>
              <a:t>thẻ</a:t>
            </a:r>
            <a:r>
              <a:rPr lang="en-US" sz="1200" b="1" dirty="0" smtClean="0">
                <a:solidFill>
                  <a:srgbClr val="00B050"/>
                </a:solidFill>
                <a:latin typeface="Times New Roman" panose="02020603050405020304" pitchFamily="18" charset="0"/>
                <a:cs typeface="Times New Roman" panose="02020603050405020304" pitchFamily="18" charset="0"/>
              </a:rPr>
              <a:t> BHYT</a:t>
            </a:r>
          </a:p>
        </p:txBody>
      </p:sp>
      <p:sp>
        <p:nvSpPr>
          <p:cNvPr id="17" name="Left Arrow 16"/>
          <p:cNvSpPr/>
          <p:nvPr/>
        </p:nvSpPr>
        <p:spPr>
          <a:xfrm>
            <a:off x="8003852" y="2974986"/>
            <a:ext cx="1420817" cy="252384"/>
          </a:xfrm>
          <a:prstGeom prst="lef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32473" y="2498762"/>
            <a:ext cx="1507772" cy="620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rgbClr val="00B050"/>
                </a:solidFill>
                <a:latin typeface="Times New Roman" panose="02020603050405020304" pitchFamily="18" charset="0"/>
                <a:cs typeface="Times New Roman" panose="02020603050405020304" pitchFamily="18" charset="0"/>
              </a:rPr>
              <a:t>Quét</a:t>
            </a:r>
            <a:r>
              <a:rPr lang="en-US" sz="1200" b="1" dirty="0" smtClean="0">
                <a:solidFill>
                  <a:srgbClr val="00B050"/>
                </a:solidFill>
                <a:latin typeface="Times New Roman" panose="02020603050405020304" pitchFamily="18" charset="0"/>
                <a:cs typeface="Times New Roman" panose="02020603050405020304" pitchFamily="18" charset="0"/>
              </a:rPr>
              <a:t> </a:t>
            </a:r>
            <a:r>
              <a:rPr lang="en-US" sz="1200" b="1" dirty="0" err="1" smtClean="0">
                <a:solidFill>
                  <a:srgbClr val="00B050"/>
                </a:solidFill>
                <a:latin typeface="Times New Roman" panose="02020603050405020304" pitchFamily="18" charset="0"/>
                <a:cs typeface="Times New Roman" panose="02020603050405020304" pitchFamily="18" charset="0"/>
              </a:rPr>
              <a:t>mã</a:t>
            </a:r>
            <a:r>
              <a:rPr lang="en-US" sz="1200" b="1" dirty="0" smtClean="0">
                <a:solidFill>
                  <a:srgbClr val="00B050"/>
                </a:solidFill>
                <a:latin typeface="Times New Roman" panose="02020603050405020304" pitchFamily="18" charset="0"/>
                <a:cs typeface="Times New Roman" panose="02020603050405020304" pitchFamily="18" charset="0"/>
              </a:rPr>
              <a:t> QR</a:t>
            </a:r>
          </a:p>
          <a:p>
            <a:pPr algn="ctr"/>
            <a:r>
              <a:rPr lang="en-US" sz="1200" b="1" dirty="0" smtClean="0">
                <a:solidFill>
                  <a:srgbClr val="00B050"/>
                </a:solidFill>
                <a:latin typeface="Times New Roman" panose="02020603050405020304" pitchFamily="18" charset="0"/>
                <a:cs typeface="Times New Roman" panose="02020603050405020304" pitchFamily="18" charset="0"/>
              </a:rPr>
              <a:t>CCCD </a:t>
            </a:r>
            <a:r>
              <a:rPr lang="en-US" sz="1200" b="1" dirty="0" err="1" smtClean="0">
                <a:solidFill>
                  <a:srgbClr val="00B050"/>
                </a:solidFill>
                <a:latin typeface="Times New Roman" panose="02020603050405020304" pitchFamily="18" charset="0"/>
                <a:cs typeface="Times New Roman" panose="02020603050405020304" pitchFamily="18" charset="0"/>
              </a:rPr>
              <a:t>gắn</a:t>
            </a:r>
            <a:r>
              <a:rPr lang="en-US" sz="1200" b="1" dirty="0" smtClean="0">
                <a:solidFill>
                  <a:srgbClr val="00B050"/>
                </a:solidFill>
                <a:latin typeface="Times New Roman" panose="02020603050405020304" pitchFamily="18" charset="0"/>
                <a:cs typeface="Times New Roman" panose="02020603050405020304" pitchFamily="18" charset="0"/>
              </a:rPr>
              <a:t> chip</a:t>
            </a:r>
          </a:p>
        </p:txBody>
      </p:sp>
      <p:sp>
        <p:nvSpPr>
          <p:cNvPr id="19" name="Rectangle 18"/>
          <p:cNvSpPr/>
          <p:nvPr/>
        </p:nvSpPr>
        <p:spPr>
          <a:xfrm>
            <a:off x="7184395" y="1901886"/>
            <a:ext cx="206062" cy="202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498481" y="1901885"/>
            <a:ext cx="206062" cy="202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511360" y="2999598"/>
            <a:ext cx="206062" cy="202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286017" y="6179906"/>
            <a:ext cx="536747" cy="257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6394618" y="6056018"/>
            <a:ext cx="789777" cy="505353"/>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64" y="1300963"/>
            <a:ext cx="3290499" cy="5322651"/>
          </a:xfrm>
          <a:prstGeom prst="rect">
            <a:avLst/>
          </a:prstGeom>
          <a:ln>
            <a:solidFill>
              <a:srgbClr val="002060"/>
            </a:solidFill>
          </a:ln>
        </p:spPr>
      </p:pic>
      <p:sp>
        <p:nvSpPr>
          <p:cNvPr id="26" name="Rectangle 25"/>
          <p:cNvSpPr/>
          <p:nvPr/>
        </p:nvSpPr>
        <p:spPr>
          <a:xfrm>
            <a:off x="2557464" y="3372753"/>
            <a:ext cx="906137" cy="2594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693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5412" y="803275"/>
            <a:ext cx="3257550" cy="5886450"/>
          </a:xfrm>
          <a:prstGeom prst="rect">
            <a:avLst/>
          </a:prstGeom>
          <a:ln>
            <a:solidFill>
              <a:srgbClr val="00B0F0"/>
            </a:solidFill>
          </a:ln>
        </p:spPr>
      </p:pic>
      <p:sp>
        <p:nvSpPr>
          <p:cNvPr id="5" name="Rectangle 4"/>
          <p:cNvSpPr/>
          <p:nvPr/>
        </p:nvSpPr>
        <p:spPr>
          <a:xfrm>
            <a:off x="5422090" y="1208834"/>
            <a:ext cx="3507196" cy="35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Chụp</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ảnh</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hoặc</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tải</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lên</a:t>
            </a:r>
            <a:endParaRPr lang="en-US" sz="2000" b="1" dirty="0" smtClean="0">
              <a:solidFill>
                <a:srgbClr val="00B050"/>
              </a:solidFill>
              <a:latin typeface="Times New Roman" panose="02020603050405020304" pitchFamily="18" charset="0"/>
              <a:cs typeface="Times New Roman" panose="02020603050405020304" pitchFamily="18" charset="0"/>
            </a:endParaRPr>
          </a:p>
          <a:p>
            <a:pPr marL="285750" indent="-285750" algn="ctr">
              <a:buFontTx/>
              <a:buChar char="-"/>
            </a:pPr>
            <a:endParaRPr lang="en-US" b="1" dirty="0" smtClean="0">
              <a:solidFill>
                <a:srgbClr val="00B050"/>
              </a:solidFill>
              <a:latin typeface="Times New Roman" panose="02020603050405020304" pitchFamily="18" charset="0"/>
              <a:cs typeface="Times New Roman" panose="02020603050405020304" pitchFamily="18" charset="0"/>
            </a:endParaRPr>
          </a:p>
          <a:p>
            <a:pPr algn="ct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422090" y="1980853"/>
            <a:ext cx="3507196" cy="35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70C0"/>
                </a:solidFill>
                <a:latin typeface="Times New Roman" panose="02020603050405020304" pitchFamily="18" charset="0"/>
                <a:cs typeface="Times New Roman" panose="02020603050405020304" pitchFamily="18" charset="0"/>
              </a:rPr>
              <a:t>Ảnh</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cá</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nhân</a:t>
            </a:r>
            <a:endParaRPr lang="en-US" b="1" dirty="0" smtClean="0">
              <a:solidFill>
                <a:srgbClr val="0070C0"/>
              </a:solidFill>
              <a:latin typeface="Times New Roman" panose="02020603050405020304" pitchFamily="18" charset="0"/>
              <a:cs typeface="Times New Roman" panose="02020603050405020304" pitchFamily="18" charset="0"/>
            </a:endParaRPr>
          </a:p>
          <a:p>
            <a:pPr marL="285750" indent="-285750" algn="ctr">
              <a:buFontTx/>
              <a:buChar char="-"/>
            </a:pPr>
            <a:endParaRPr lang="en-US" b="1" dirty="0" smtClean="0">
              <a:solidFill>
                <a:srgbClr val="0070C0"/>
              </a:solidFill>
              <a:latin typeface="Times New Roman" panose="02020603050405020304" pitchFamily="18" charset="0"/>
              <a:cs typeface="Times New Roman" panose="02020603050405020304" pitchFamily="18" charset="0"/>
            </a:endParaRPr>
          </a:p>
          <a:p>
            <a:pPr algn="ct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422089" y="2752873"/>
            <a:ext cx="4485990" cy="62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70C0"/>
                </a:solidFill>
                <a:latin typeface="Times New Roman" panose="02020603050405020304" pitchFamily="18" charset="0"/>
                <a:cs typeface="Times New Roman" panose="02020603050405020304" pitchFamily="18" charset="0"/>
              </a:rPr>
              <a:t>Ảnh</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mặt</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trước</a:t>
            </a:r>
            <a:r>
              <a:rPr lang="en-US" b="1" dirty="0" smtClean="0">
                <a:solidFill>
                  <a:srgbClr val="0070C0"/>
                </a:solidFill>
                <a:latin typeface="Times New Roman" panose="02020603050405020304" pitchFamily="18" charset="0"/>
                <a:cs typeface="Times New Roman" panose="02020603050405020304" pitchFamily="18" charset="0"/>
              </a:rPr>
              <a:t> CCCD/CMND/</a:t>
            </a:r>
            <a:r>
              <a:rPr lang="en-US" b="1" dirty="0" err="1" smtClean="0">
                <a:solidFill>
                  <a:srgbClr val="0070C0"/>
                </a:solidFill>
                <a:latin typeface="Times New Roman" panose="02020603050405020304" pitchFamily="18" charset="0"/>
                <a:cs typeface="Times New Roman" panose="02020603050405020304" pitchFamily="18" charset="0"/>
              </a:rPr>
              <a:t>Hộ</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chiếu</a:t>
            </a:r>
            <a:endParaRPr lang="en-US" b="1" dirty="0" smtClean="0">
              <a:solidFill>
                <a:srgbClr val="0070C0"/>
              </a:solidFill>
              <a:latin typeface="Times New Roman" panose="02020603050405020304" pitchFamily="18" charset="0"/>
              <a:cs typeface="Times New Roman" panose="02020603050405020304" pitchFamily="18" charset="0"/>
            </a:endParaRPr>
          </a:p>
          <a:p>
            <a:pPr algn="ct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422089" y="4466835"/>
            <a:ext cx="4485990" cy="62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70C0"/>
                </a:solidFill>
                <a:latin typeface="Times New Roman" panose="02020603050405020304" pitchFamily="18" charset="0"/>
                <a:cs typeface="Times New Roman" panose="02020603050405020304" pitchFamily="18" charset="0"/>
              </a:rPr>
              <a:t>Ảnh</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mặt</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sau</a:t>
            </a:r>
            <a:r>
              <a:rPr lang="en-US" b="1" dirty="0" smtClean="0">
                <a:solidFill>
                  <a:srgbClr val="0070C0"/>
                </a:solidFill>
                <a:latin typeface="Times New Roman" panose="02020603050405020304" pitchFamily="18" charset="0"/>
                <a:cs typeface="Times New Roman" panose="02020603050405020304" pitchFamily="18" charset="0"/>
              </a:rPr>
              <a:t> CCCD/CMND/</a:t>
            </a:r>
            <a:r>
              <a:rPr lang="en-US" b="1" dirty="0" err="1" smtClean="0">
                <a:solidFill>
                  <a:srgbClr val="0070C0"/>
                </a:solidFill>
                <a:latin typeface="Times New Roman" panose="02020603050405020304" pitchFamily="18" charset="0"/>
                <a:cs typeface="Times New Roman" panose="02020603050405020304" pitchFamily="18" charset="0"/>
              </a:rPr>
              <a:t>Hộ</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chiếu</a:t>
            </a:r>
            <a:endParaRPr lang="en-US" b="1" dirty="0" smtClean="0">
              <a:solidFill>
                <a:srgbClr val="0070C0"/>
              </a:solidFill>
              <a:latin typeface="Times New Roman" panose="02020603050405020304" pitchFamily="18" charset="0"/>
              <a:cs typeface="Times New Roman" panose="02020603050405020304" pitchFamily="18" charset="0"/>
            </a:endParaRPr>
          </a:p>
          <a:p>
            <a:pPr algn="ct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9336" b="34046"/>
          <a:stretch/>
        </p:blipFill>
        <p:spPr>
          <a:xfrm>
            <a:off x="3111665" y="1351721"/>
            <a:ext cx="844040" cy="702151"/>
          </a:xfrm>
          <a:prstGeom prst="roundRect">
            <a:avLst/>
          </a:prstGeom>
          <a:ln>
            <a:solidFill>
              <a:schemeClr val="accent6">
                <a:lumMod val="75000"/>
              </a:schemeClr>
            </a:solidFill>
            <a:prstDash val="dash"/>
          </a:ln>
        </p:spPr>
      </p:pic>
      <p:sp>
        <p:nvSpPr>
          <p:cNvPr id="13" name="Right Arrow 12"/>
          <p:cNvSpPr/>
          <p:nvPr/>
        </p:nvSpPr>
        <p:spPr>
          <a:xfrm>
            <a:off x="3185307" y="6195341"/>
            <a:ext cx="1068947" cy="296214"/>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93">
            <a:extLst>
              <a:ext uri="{FF2B5EF4-FFF2-40B4-BE49-F238E27FC236}">
                <a16:creationId xmlns:a16="http://schemas.microsoft.com/office/drawing/2014/main" xmlns=""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a:solidFill>
                  <a:srgbClr val="002060"/>
                </a:solidFill>
                <a:latin typeface="Times New Roman" panose="02020603050405020304" pitchFamily="18" charset="0"/>
                <a:cs typeface="Times New Roman" panose="02020603050405020304" pitchFamily="18" charset="0"/>
              </a:rPr>
              <a:t>HƯỚNG DẪN </a:t>
            </a:r>
            <a:r>
              <a:rPr lang="pt-BR" sz="2500" b="1" dirty="0" smtClean="0">
                <a:solidFill>
                  <a:srgbClr val="002060"/>
                </a:solidFill>
                <a:latin typeface="Times New Roman" panose="02020603050405020304" pitchFamily="18" charset="0"/>
                <a:cs typeface="Times New Roman" panose="02020603050405020304" pitchFamily="18" charset="0"/>
              </a:rPr>
              <a:t>CÀI ĐẶT VÀ </a:t>
            </a:r>
            <a:r>
              <a:rPr lang="pt-BR" sz="2500" b="1" dirty="0">
                <a:solidFill>
                  <a:srgbClr val="002060"/>
                </a:solidFill>
                <a:latin typeface="Times New Roman" panose="02020603050405020304" pitchFamily="18" charset="0"/>
                <a:cs typeface="Times New Roman" panose="02020603050405020304" pitchFamily="18" charset="0"/>
              </a:rPr>
              <a:t>SỬ DỤNG </a:t>
            </a:r>
            <a:r>
              <a:rPr lang="pt-BR" sz="2500" b="1" dirty="0" smtClean="0">
                <a:solidFill>
                  <a:srgbClr val="002060"/>
                </a:solidFill>
                <a:latin typeface="Times New Roman" panose="02020603050405020304" pitchFamily="18" charset="0"/>
                <a:cs typeface="Times New Roman" panose="02020603050405020304" pitchFamily="18" charset="0"/>
              </a:rPr>
              <a:t>ỨNG DỤNG VssID</a:t>
            </a:r>
            <a:endParaRPr lang="pt-BR" sz="2500" b="1" dirty="0">
              <a:solidFill>
                <a:srgbClr val="00206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2150425" y="2484000"/>
            <a:ext cx="1922479" cy="1211699"/>
          </a:xfrm>
          <a:prstGeom prst="rect">
            <a:avLst/>
          </a:prstGeom>
        </p:spPr>
      </p:pic>
      <p:pic>
        <p:nvPicPr>
          <p:cNvPr id="16" name="Picture 15"/>
          <p:cNvPicPr>
            <a:picLocks noChangeAspect="1"/>
          </p:cNvPicPr>
          <p:nvPr/>
        </p:nvPicPr>
        <p:blipFill>
          <a:blip r:embed="rId5"/>
          <a:stretch>
            <a:fillRect/>
          </a:stretch>
        </p:blipFill>
        <p:spPr>
          <a:xfrm>
            <a:off x="2150426" y="4125827"/>
            <a:ext cx="1922478" cy="1250598"/>
          </a:xfrm>
          <a:prstGeom prst="rect">
            <a:avLst/>
          </a:prstGeom>
        </p:spPr>
      </p:pic>
    </p:spTree>
    <p:extLst>
      <p:ext uri="{BB962C8B-B14F-4D97-AF65-F5344CB8AC3E}">
        <p14:creationId xmlns:p14="http://schemas.microsoft.com/office/powerpoint/2010/main" val="3472038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048" y="1099289"/>
            <a:ext cx="3200381" cy="5566936"/>
          </a:xfrm>
          <a:prstGeom prst="rect">
            <a:avLst/>
          </a:prstGeom>
          <a:ln>
            <a:solidFill>
              <a:srgbClr val="002060"/>
            </a:solidFill>
          </a:ln>
        </p:spPr>
      </p:pic>
      <p:sp>
        <p:nvSpPr>
          <p:cNvPr id="3" name="Rectangle 2"/>
          <p:cNvSpPr/>
          <p:nvPr/>
        </p:nvSpPr>
        <p:spPr>
          <a:xfrm>
            <a:off x="5384862" y="1446473"/>
            <a:ext cx="4485990" cy="62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70C0"/>
                </a:solidFill>
                <a:latin typeface="Times New Roman" panose="02020603050405020304" pitchFamily="18" charset="0"/>
                <a:cs typeface="Times New Roman" panose="02020603050405020304" pitchFamily="18" charset="0"/>
              </a:rPr>
              <a:t>Chọn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cơ</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quan</a:t>
            </a:r>
            <a:r>
              <a:rPr lang="en-US" b="1" dirty="0" smtClean="0">
                <a:solidFill>
                  <a:srgbClr val="0070C0"/>
                </a:solidFill>
                <a:latin typeface="Times New Roman" panose="02020603050405020304" pitchFamily="18" charset="0"/>
                <a:cs typeface="Times New Roman" panose="02020603050405020304" pitchFamily="18" charset="0"/>
              </a:rPr>
              <a:t> BHXH </a:t>
            </a:r>
            <a:r>
              <a:rPr lang="en-US" b="1" dirty="0" err="1" smtClean="0">
                <a:solidFill>
                  <a:srgbClr val="0070C0"/>
                </a:solidFill>
                <a:latin typeface="Times New Roman" panose="02020603050405020304" pitchFamily="18" charset="0"/>
                <a:cs typeface="Times New Roman" panose="02020603050405020304" pitchFamily="18" charset="0"/>
              </a:rPr>
              <a:t>tiếp</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nhận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hồ</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sơ</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384862" y="2579814"/>
            <a:ext cx="4485990" cy="62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70C0"/>
                </a:solidFill>
                <a:latin typeface="Times New Roman" panose="02020603050405020304" pitchFamily="18" charset="0"/>
                <a:cs typeface="Times New Roman" panose="02020603050405020304" pitchFamily="18" charset="0"/>
              </a:rPr>
              <a:t>Nhập</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địa</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chỉ</a:t>
            </a:r>
            <a:r>
              <a:rPr lang="en-US" b="1" dirty="0" smtClean="0">
                <a:solidFill>
                  <a:srgbClr val="0070C0"/>
                </a:solidFill>
                <a:latin typeface="Times New Roman" panose="02020603050405020304" pitchFamily="18" charset="0"/>
                <a:cs typeface="Times New Roman" panose="02020603050405020304" pitchFamily="18" charset="0"/>
              </a:rPr>
              <a:t> email </a:t>
            </a:r>
            <a:r>
              <a:rPr lang="en-US" b="1" dirty="0" err="1" smtClean="0">
                <a:solidFill>
                  <a:srgbClr val="0070C0"/>
                </a:solidFill>
                <a:latin typeface="Times New Roman" panose="02020603050405020304" pitchFamily="18" charset="0"/>
                <a:cs typeface="Times New Roman" panose="02020603050405020304" pitchFamily="18" charset="0"/>
              </a:rPr>
              <a:t>để</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nhận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tờ</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khai</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384861" y="6041749"/>
            <a:ext cx="4949629" cy="62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70C0"/>
                </a:solidFill>
                <a:latin typeface="Times New Roman" panose="02020603050405020304" pitchFamily="18" charset="0"/>
                <a:cs typeface="Times New Roman" panose="02020603050405020304" pitchFamily="18" charset="0"/>
              </a:rPr>
              <a:t>Sau</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khi</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cập</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nhật</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đầy</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đủ</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các</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thông</a:t>
            </a:r>
            <a:r>
              <a:rPr lang="en-US" b="1" dirty="0" smtClean="0">
                <a:solidFill>
                  <a:srgbClr val="0070C0"/>
                </a:solidFill>
                <a:latin typeface="Times New Roman" panose="02020603050405020304" pitchFamily="18" charset="0"/>
                <a:cs typeface="Times New Roman" panose="02020603050405020304" pitchFamily="18" charset="0"/>
              </a:rPr>
              <a:t> tin </a:t>
            </a:r>
            <a:r>
              <a:rPr lang="en-US" b="1" dirty="0" err="1" smtClean="0">
                <a:solidFill>
                  <a:srgbClr val="0070C0"/>
                </a:solidFill>
                <a:latin typeface="Times New Roman" panose="02020603050405020304" pitchFamily="18" charset="0"/>
                <a:cs typeface="Times New Roman" panose="02020603050405020304" pitchFamily="18" charset="0"/>
              </a:rPr>
              <a:t>bấm</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Gửi</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3560203" y="6202586"/>
            <a:ext cx="734096" cy="360608"/>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35966" y="6215465"/>
            <a:ext cx="257578" cy="270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4878775" y="1570726"/>
            <a:ext cx="433739" cy="375969"/>
          </a:xfrm>
          <a:prstGeom prst="lef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4878774" y="2704067"/>
            <a:ext cx="433739" cy="375969"/>
          </a:xfrm>
          <a:prstGeom prst="lef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93">
            <a:extLst>
              <a:ext uri="{FF2B5EF4-FFF2-40B4-BE49-F238E27FC236}">
                <a16:creationId xmlns:a16="http://schemas.microsoft.com/office/drawing/2014/main" xmlns=""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a:solidFill>
                  <a:srgbClr val="002060"/>
                </a:solidFill>
                <a:latin typeface="Times New Roman" panose="02020603050405020304" pitchFamily="18" charset="0"/>
                <a:cs typeface="Times New Roman" panose="02020603050405020304" pitchFamily="18" charset="0"/>
              </a:rPr>
              <a:t>HƯỚNG DẪN </a:t>
            </a:r>
            <a:r>
              <a:rPr lang="pt-BR" sz="2500" b="1" dirty="0" smtClean="0">
                <a:solidFill>
                  <a:srgbClr val="002060"/>
                </a:solidFill>
                <a:latin typeface="Times New Roman" panose="02020603050405020304" pitchFamily="18" charset="0"/>
                <a:cs typeface="Times New Roman" panose="02020603050405020304" pitchFamily="18" charset="0"/>
              </a:rPr>
              <a:t>CÀI ĐẶT VÀ </a:t>
            </a:r>
            <a:r>
              <a:rPr lang="pt-BR" sz="2500" b="1" dirty="0">
                <a:solidFill>
                  <a:srgbClr val="002060"/>
                </a:solidFill>
                <a:latin typeface="Times New Roman" panose="02020603050405020304" pitchFamily="18" charset="0"/>
                <a:cs typeface="Times New Roman" panose="02020603050405020304" pitchFamily="18" charset="0"/>
              </a:rPr>
              <a:t>SỬ DỤNG </a:t>
            </a:r>
            <a:r>
              <a:rPr lang="pt-BR" sz="2500" b="1" dirty="0" smtClean="0">
                <a:solidFill>
                  <a:srgbClr val="002060"/>
                </a:solidFill>
                <a:latin typeface="Times New Roman" panose="02020603050405020304" pitchFamily="18" charset="0"/>
                <a:cs typeface="Times New Roman" panose="02020603050405020304" pitchFamily="18" charset="0"/>
              </a:rPr>
              <a:t>ỨNG DỤNG VssID</a:t>
            </a:r>
            <a:endParaRPr lang="pt-BR" sz="25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777658" y="1886283"/>
            <a:ext cx="1915886" cy="369332"/>
          </a:xfrm>
          <a:prstGeom prst="rect">
            <a:avLst/>
          </a:prstGeom>
          <a:noFill/>
        </p:spPr>
        <p:txBody>
          <a:bodyPr wrap="square" rtlCol="0">
            <a:spAutoFit/>
          </a:bodyPr>
          <a:lstStyle/>
          <a:p>
            <a:r>
              <a:rPr lang="en-US" dirty="0" err="1" smtClean="0"/>
              <a:t>Huyện</a:t>
            </a:r>
            <a:r>
              <a:rPr lang="en-US" dirty="0" smtClean="0"/>
              <a:t> </a:t>
            </a:r>
            <a:r>
              <a:rPr lang="en-US" dirty="0" err="1" smtClean="0"/>
              <a:t>Hóc</a:t>
            </a:r>
            <a:r>
              <a:rPr lang="en-US" dirty="0" smtClean="0"/>
              <a:t> </a:t>
            </a:r>
            <a:r>
              <a:rPr lang="en-US" dirty="0" err="1" smtClean="0"/>
              <a:t>Môn</a:t>
            </a:r>
            <a:endParaRPr lang="en-US" dirty="0"/>
          </a:p>
        </p:txBody>
      </p:sp>
    </p:spTree>
    <p:extLst>
      <p:ext uri="{BB962C8B-B14F-4D97-AF65-F5344CB8AC3E}">
        <p14:creationId xmlns:p14="http://schemas.microsoft.com/office/powerpoint/2010/main" val="1440257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035" y="1603485"/>
            <a:ext cx="6372225" cy="4352925"/>
          </a:xfrm>
          <a:prstGeom prst="rect">
            <a:avLst/>
          </a:prstGeom>
          <a:ln>
            <a:solidFill>
              <a:srgbClr val="002060"/>
            </a:solidFill>
          </a:ln>
        </p:spPr>
      </p:pic>
      <p:sp>
        <p:nvSpPr>
          <p:cNvPr id="3" name="Rectangle 2"/>
          <p:cNvSpPr/>
          <p:nvPr/>
        </p:nvSpPr>
        <p:spPr>
          <a:xfrm>
            <a:off x="6302170" y="3133616"/>
            <a:ext cx="6255737" cy="707886"/>
          </a:xfrm>
          <a:prstGeom prst="rect">
            <a:avLst/>
          </a:prstGeom>
        </p:spPr>
        <p:txBody>
          <a:bodyPr wrap="square">
            <a:spAutoFit/>
          </a:bodyPr>
          <a:lstStyle/>
          <a:p>
            <a:pPr algn="ctr"/>
            <a:r>
              <a:rPr lang="vi-VN" sz="2000" b="1" dirty="0">
                <a:solidFill>
                  <a:srgbClr val="0070C0"/>
                </a:solidFill>
                <a:latin typeface="Times New Roman" panose="02020603050405020304" pitchFamily="18" charset="0"/>
                <a:cs typeface="Times New Roman" panose="02020603050405020304" pitchFamily="18" charset="0"/>
              </a:rPr>
              <a:t>Nhập </a:t>
            </a:r>
            <a:r>
              <a:rPr lang="en-US" sz="2000" b="1" dirty="0" err="1">
                <a:solidFill>
                  <a:srgbClr val="0070C0"/>
                </a:solidFill>
                <a:latin typeface="Times New Roman" panose="02020603050405020304" pitchFamily="18" charset="0"/>
                <a:cs typeface="Times New Roman" panose="02020603050405020304" pitchFamily="18" charset="0"/>
              </a:rPr>
              <a:t>mã</a:t>
            </a:r>
            <a:r>
              <a:rPr lang="en-US" sz="2000" b="1" dirty="0">
                <a:solidFill>
                  <a:srgbClr val="0070C0"/>
                </a:solidFill>
                <a:latin typeface="Times New Roman" panose="02020603050405020304" pitchFamily="18" charset="0"/>
                <a:cs typeface="Times New Roman" panose="02020603050405020304" pitchFamily="18" charset="0"/>
              </a:rPr>
              <a:t> </a:t>
            </a:r>
            <a:r>
              <a:rPr lang="vi-VN" sz="2000" b="1" dirty="0">
                <a:solidFill>
                  <a:srgbClr val="0070C0"/>
                </a:solidFill>
                <a:latin typeface="Times New Roman" panose="02020603050405020304" pitchFamily="18" charset="0"/>
                <a:cs typeface="Times New Roman" panose="02020603050405020304" pitchFamily="18" charset="0"/>
              </a:rPr>
              <a:t>OTP </a:t>
            </a:r>
            <a:endParaRPr lang="en-US" sz="2000" b="1" dirty="0">
              <a:solidFill>
                <a:srgbClr val="0070C0"/>
              </a:solidFill>
              <a:latin typeface="Times New Roman" panose="02020603050405020304" pitchFamily="18" charset="0"/>
              <a:cs typeface="Times New Roman" panose="02020603050405020304" pitchFamily="18" charset="0"/>
            </a:endParaRPr>
          </a:p>
          <a:p>
            <a:pPr algn="ctr"/>
            <a:r>
              <a:rPr lang="vi-VN" sz="2000" b="1" dirty="0" smtClean="0">
                <a:solidFill>
                  <a:srgbClr val="0070C0"/>
                </a:solidFill>
                <a:latin typeface="Times New Roman" panose="02020603050405020304" pitchFamily="18" charset="0"/>
                <a:cs typeface="Times New Roman" panose="02020603050405020304" pitchFamily="18" charset="0"/>
              </a:rPr>
              <a:t>(</a:t>
            </a:r>
            <a:r>
              <a:rPr lang="vi-VN" sz="2000" b="1" dirty="0">
                <a:solidFill>
                  <a:srgbClr val="0070C0"/>
                </a:solidFill>
                <a:latin typeface="Times New Roman" panose="02020603050405020304" pitchFamily="18" charset="0"/>
                <a:cs typeface="Times New Roman" panose="02020603050405020304" pitchFamily="18" charset="0"/>
              </a:rPr>
              <a:t>được gửi đến email đã đăng ký)</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4" name="Shape 93">
            <a:extLst>
              <a:ext uri="{FF2B5EF4-FFF2-40B4-BE49-F238E27FC236}">
                <a16:creationId xmlns:a16="http://schemas.microsoft.com/office/drawing/2014/main" xmlns=""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a:solidFill>
                  <a:srgbClr val="002060"/>
                </a:solidFill>
                <a:latin typeface="Times New Roman" panose="02020603050405020304" pitchFamily="18" charset="0"/>
                <a:cs typeface="Times New Roman" panose="02020603050405020304" pitchFamily="18" charset="0"/>
              </a:rPr>
              <a:t>HƯỚNG DẪN </a:t>
            </a:r>
            <a:r>
              <a:rPr lang="pt-BR" sz="2500" b="1" dirty="0" smtClean="0">
                <a:solidFill>
                  <a:srgbClr val="002060"/>
                </a:solidFill>
                <a:latin typeface="Times New Roman" panose="02020603050405020304" pitchFamily="18" charset="0"/>
                <a:cs typeface="Times New Roman" panose="02020603050405020304" pitchFamily="18" charset="0"/>
              </a:rPr>
              <a:t>CÀI ĐẶT VÀ </a:t>
            </a:r>
            <a:r>
              <a:rPr lang="pt-BR" sz="2500" b="1" dirty="0">
                <a:solidFill>
                  <a:srgbClr val="002060"/>
                </a:solidFill>
                <a:latin typeface="Times New Roman" panose="02020603050405020304" pitchFamily="18" charset="0"/>
                <a:cs typeface="Times New Roman" panose="02020603050405020304" pitchFamily="18" charset="0"/>
              </a:rPr>
              <a:t>SỬ DỤNG </a:t>
            </a:r>
            <a:r>
              <a:rPr lang="pt-BR" sz="2500" b="1" dirty="0" smtClean="0">
                <a:solidFill>
                  <a:srgbClr val="002060"/>
                </a:solidFill>
                <a:latin typeface="Times New Roman" panose="02020603050405020304" pitchFamily="18" charset="0"/>
                <a:cs typeface="Times New Roman" panose="02020603050405020304" pitchFamily="18" charset="0"/>
              </a:rPr>
              <a:t>ỨNG DỤNG VssID</a:t>
            </a:r>
            <a:endParaRPr lang="pt-BR" sz="2500" b="1" dirty="0">
              <a:solidFill>
                <a:srgbClr val="002060"/>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6429376" y="3456781"/>
            <a:ext cx="814387" cy="32316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532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663</TotalTime>
  <Words>626</Words>
  <Application>Microsoft Office PowerPoint</Application>
  <PresentationFormat>Widescreen</PresentationFormat>
  <Paragraphs>68</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PT Sans</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Toan Ha</dc:creator>
  <cp:lastModifiedBy>Duc Anh Tuan  Nguyen</cp:lastModifiedBy>
  <cp:revision>127</cp:revision>
  <cp:lastPrinted>2021-06-09T06:49:46Z</cp:lastPrinted>
  <dcterms:created xsi:type="dcterms:W3CDTF">2021-03-15T08:56:31Z</dcterms:created>
  <dcterms:modified xsi:type="dcterms:W3CDTF">2023-08-11T03:44:17Z</dcterms:modified>
</cp:coreProperties>
</file>